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5" r:id="rId2"/>
    <p:sldMasterId id="2147483666" r:id="rId3"/>
    <p:sldMasterId id="2147483658" r:id="rId4"/>
    <p:sldMasterId id="2147483685" r:id="rId5"/>
    <p:sldMasterId id="2147483695" r:id="rId6"/>
  </p:sldMasterIdLst>
  <p:notesMasterIdLst>
    <p:notesMasterId r:id="rId20"/>
  </p:notesMasterIdLst>
  <p:handoutMasterIdLst>
    <p:handoutMasterId r:id="rId21"/>
  </p:handoutMasterIdLst>
  <p:sldIdLst>
    <p:sldId id="385" r:id="rId7"/>
    <p:sldId id="261" r:id="rId8"/>
    <p:sldId id="433" r:id="rId9"/>
    <p:sldId id="429" r:id="rId10"/>
    <p:sldId id="434" r:id="rId11"/>
    <p:sldId id="435" r:id="rId12"/>
    <p:sldId id="436" r:id="rId13"/>
    <p:sldId id="437" r:id="rId14"/>
    <p:sldId id="438" r:id="rId15"/>
    <p:sldId id="439" r:id="rId16"/>
    <p:sldId id="440" r:id="rId17"/>
    <p:sldId id="441" r:id="rId18"/>
    <p:sldId id="44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047F7D2-CA28-9337-ECFC-C90E8EDD008A}" name="David Izamoje" initials="DI" userId="David Izamoje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157"/>
    <a:srgbClr val="0C9848"/>
    <a:srgbClr val="0C8069"/>
    <a:srgbClr val="E0E2DA"/>
    <a:srgbClr val="FE5000"/>
    <a:srgbClr val="EB0000"/>
    <a:srgbClr val="D62249"/>
    <a:srgbClr val="732E8A"/>
    <a:srgbClr val="15994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27F503-32ED-4E1C-BF01-1388FA7BD24C}" v="79" dt="2024-07-31T08:52:17.0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64" autoAdjust="0"/>
    <p:restoredTop sz="94663"/>
  </p:normalViewPr>
  <p:slideViewPr>
    <p:cSldViewPr snapToGrid="0" snapToObjects="1" showGuides="1">
      <p:cViewPr varScale="1">
        <p:scale>
          <a:sx n="83" d="100"/>
          <a:sy n="83" d="100"/>
        </p:scale>
        <p:origin x="739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5/10/relationships/revisionInfo" Target="revisionInfo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3"/>
            </a:solidFill>
          </c:spPr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241E-49CC-86A1-2BB83C05B65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241E-49CC-86A1-2BB83C05B65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5-241E-49CC-86A1-2BB83C05B658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6-277F-4D1A-A113-D1C0047F6CE2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Increased</c:v>
                </c:pt>
                <c:pt idx="1">
                  <c:v>Stayed the same</c:v>
                </c:pt>
                <c:pt idx="2">
                  <c:v>Decreased</c:v>
                </c:pt>
                <c:pt idx="3">
                  <c:v>Don't know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</c:v>
                </c:pt>
                <c:pt idx="1">
                  <c:v>0.24</c:v>
                </c:pt>
                <c:pt idx="2">
                  <c:v>7.0000000000000007E-2</c:v>
                </c:pt>
                <c:pt idx="3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41E-49CC-86A1-2BB83C05B65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6461314618281417"/>
          <c:y val="0.26352820412673889"/>
          <c:w val="0.13953678344554757"/>
          <c:h val="0.34683523040634778"/>
        </c:manualLayout>
      </c:layout>
      <c:overlay val="0"/>
      <c:txPr>
        <a:bodyPr/>
        <a:lstStyle/>
        <a:p>
          <a:pPr>
            <a:defRPr sz="1400" b="0">
              <a:solidFill>
                <a:srgbClr val="000000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Reported to the police</c:v>
                </c:pt>
                <c:pt idx="1">
                  <c:v>Reported to other authorities</c:v>
                </c:pt>
                <c:pt idx="2">
                  <c:v>Reported to organisations that provide support</c:v>
                </c:pt>
                <c:pt idx="3">
                  <c:v>Reported to a social media platform</c:v>
                </c:pt>
                <c:pt idx="4">
                  <c:v>Other action</c:v>
                </c:pt>
                <c:pt idx="5">
                  <c:v>Did not take any action</c:v>
                </c:pt>
                <c:pt idx="6">
                  <c:v>Don't know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0.14000000000000001</c:v>
                </c:pt>
                <c:pt idx="1">
                  <c:v>0.1</c:v>
                </c:pt>
                <c:pt idx="2">
                  <c:v>7.0000000000000007E-2</c:v>
                </c:pt>
                <c:pt idx="3">
                  <c:v>0.11</c:v>
                </c:pt>
                <c:pt idx="4">
                  <c:v>0.06</c:v>
                </c:pt>
                <c:pt idx="5">
                  <c:v>0.69</c:v>
                </c:pt>
                <c:pt idx="6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67E-4600-BAA6-FD420097F31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2068027336"/>
        <c:axId val="-2113994440"/>
      </c:barChart>
      <c:catAx>
        <c:axId val="-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C8C8C8"/>
            </a:solidFill>
          </a:ln>
        </c:spPr>
        <c:txPr>
          <a:bodyPr/>
          <a:lstStyle/>
          <a:p>
            <a:pPr>
              <a:defRPr sz="1600" b="0">
                <a:solidFill>
                  <a:srgbClr val="000000"/>
                </a:solidFill>
              </a:defRPr>
            </a:pPr>
            <a:endParaRPr lang="en-US"/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>
          <c:orientation val="minMax"/>
          <c:max val="1"/>
        </c:scaling>
        <c:delete val="1"/>
        <c:axPos val="b"/>
        <c:numFmt formatCode="0%" sourceLinked="0"/>
        <c:majorTickMark val="out"/>
        <c:minorTickMark val="none"/>
        <c:tickLblPos val="nextTo"/>
        <c:crossAx val="-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Reported to the police</c:v>
                </c:pt>
                <c:pt idx="1">
                  <c:v>Reported to other authorities</c:v>
                </c:pt>
                <c:pt idx="2">
                  <c:v>Reported to organisations that provide support</c:v>
                </c:pt>
                <c:pt idx="3">
                  <c:v>Reported to a social media platform</c:v>
                </c:pt>
                <c:pt idx="4">
                  <c:v>Other action</c:v>
                </c:pt>
                <c:pt idx="5">
                  <c:v>Did not take any action</c:v>
                </c:pt>
                <c:pt idx="6">
                  <c:v>Don't know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0.05</c:v>
                </c:pt>
                <c:pt idx="1">
                  <c:v>7.0000000000000007E-2</c:v>
                </c:pt>
                <c:pt idx="2">
                  <c:v>0.05</c:v>
                </c:pt>
                <c:pt idx="3">
                  <c:v>0.55000000000000004</c:v>
                </c:pt>
                <c:pt idx="4">
                  <c:v>0.03</c:v>
                </c:pt>
                <c:pt idx="5">
                  <c:v>0.4</c:v>
                </c:pt>
                <c:pt idx="6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67E-4600-BAA6-FD420097F31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2068027336"/>
        <c:axId val="-2113994440"/>
      </c:barChart>
      <c:catAx>
        <c:axId val="-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C8C8C8"/>
            </a:solidFill>
          </a:ln>
        </c:spPr>
        <c:txPr>
          <a:bodyPr/>
          <a:lstStyle/>
          <a:p>
            <a:pPr>
              <a:defRPr sz="1600" b="0">
                <a:solidFill>
                  <a:srgbClr val="000000"/>
                </a:solidFill>
              </a:defRPr>
            </a:pPr>
            <a:endParaRPr lang="en-US"/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>
          <c:orientation val="minMax"/>
          <c:max val="1"/>
        </c:scaling>
        <c:delete val="1"/>
        <c:axPos val="b"/>
        <c:numFmt formatCode="0%" sourceLinked="0"/>
        <c:majorTickMark val="out"/>
        <c:minorTickMark val="none"/>
        <c:tickLblPos val="nextTo"/>
        <c:crossAx val="-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Sheet1!$A$2:$A$12</c:f>
              <c:strCache>
                <c:ptCount val="11"/>
                <c:pt idx="0">
                  <c:v> 10 - Very safe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  <c:pt idx="10">
                  <c:v> 0 - Not at all safe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0.18</c:v>
                </c:pt>
                <c:pt idx="1">
                  <c:v>0.06</c:v>
                </c:pt>
                <c:pt idx="2">
                  <c:v>0.18</c:v>
                </c:pt>
                <c:pt idx="3">
                  <c:v>0.19</c:v>
                </c:pt>
                <c:pt idx="4">
                  <c:v>0.09</c:v>
                </c:pt>
                <c:pt idx="5">
                  <c:v>0.14000000000000001</c:v>
                </c:pt>
                <c:pt idx="6">
                  <c:v>0.06</c:v>
                </c:pt>
                <c:pt idx="7">
                  <c:v>0.04</c:v>
                </c:pt>
                <c:pt idx="8">
                  <c:v>0.02</c:v>
                </c:pt>
                <c:pt idx="9">
                  <c:v>0</c:v>
                </c:pt>
                <c:pt idx="10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67E-4600-BAA6-FD420097F31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2068027336"/>
        <c:axId val="-2113994440"/>
      </c:barChart>
      <c:catAx>
        <c:axId val="-2068027336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C8C8C8"/>
            </a:solidFill>
          </a:ln>
        </c:spPr>
        <c:txPr>
          <a:bodyPr/>
          <a:lstStyle/>
          <a:p>
            <a:pPr>
              <a:defRPr sz="1600" b="0">
                <a:solidFill>
                  <a:srgbClr val="000000"/>
                </a:solidFill>
              </a:defRPr>
            </a:pPr>
            <a:endParaRPr lang="en-US"/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>
          <c:orientation val="minMax"/>
          <c:max val="1"/>
        </c:scaling>
        <c:delete val="1"/>
        <c:axPos val="l"/>
        <c:numFmt formatCode="0%" sourceLinked="0"/>
        <c:majorTickMark val="out"/>
        <c:minorTickMark val="none"/>
        <c:tickLblPos val="nextTo"/>
        <c:crossAx val="-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3"/>
            </a:solidFill>
          </c:spPr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241E-49CC-86A1-2BB83C05B65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3-241E-49CC-86A1-2BB83C05B658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241E-49CC-86A1-2BB83C05B658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 Have experienced</c:v>
                </c:pt>
                <c:pt idx="1">
                  <c:v> Have not experienced</c:v>
                </c:pt>
                <c:pt idx="2">
                  <c:v> Don't know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0.27</c:v>
                </c:pt>
                <c:pt idx="1">
                  <c:v>0.71</c:v>
                </c:pt>
                <c:pt idx="2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41E-49CC-86A1-2BB83C05B65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4633858267716535"/>
          <c:y val="0.31509754572772758"/>
          <c:w val="0.17998991973829359"/>
          <c:h val="0.33039583875506884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A physical act of anti-muslim hate</c:v>
                </c:pt>
                <c:pt idx="1">
                  <c:v>A verbal act of anti-muslim hate</c:v>
                </c:pt>
                <c:pt idx="2">
                  <c:v>Online act of anti-muslim abuse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0.15</c:v>
                </c:pt>
                <c:pt idx="1">
                  <c:v>0.8</c:v>
                </c:pt>
                <c:pt idx="2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67E-4600-BAA6-FD420097F31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2068027336"/>
        <c:axId val="-2113994440"/>
      </c:barChart>
      <c:catAx>
        <c:axId val="-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C8C8C8"/>
            </a:solidFill>
          </a:ln>
        </c:spPr>
        <c:txPr>
          <a:bodyPr/>
          <a:lstStyle/>
          <a:p>
            <a:pPr>
              <a:defRPr sz="1600" b="0">
                <a:solidFill>
                  <a:srgbClr val="000000"/>
                </a:solidFill>
              </a:defRPr>
            </a:pPr>
            <a:endParaRPr lang="en-US"/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>
          <c:orientation val="minMax"/>
          <c:max val="1"/>
        </c:scaling>
        <c:delete val="1"/>
        <c:axPos val="b"/>
        <c:numFmt formatCode="0%" sourceLinked="0"/>
        <c:majorTickMark val="out"/>
        <c:minorTickMark val="none"/>
        <c:tickLblPos val="nextTo"/>
        <c:crossAx val="-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On the street</c:v>
                </c:pt>
                <c:pt idx="1">
                  <c:v>On public transport</c:v>
                </c:pt>
                <c:pt idx="2">
                  <c:v>In the workplace/other institution</c:v>
                </c:pt>
                <c:pt idx="3">
                  <c:v>At a public event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0.67</c:v>
                </c:pt>
                <c:pt idx="1">
                  <c:v>0.28000000000000003</c:v>
                </c:pt>
                <c:pt idx="2">
                  <c:v>0.27</c:v>
                </c:pt>
                <c:pt idx="3">
                  <c:v>0.09</c:v>
                </c:pt>
                <c:pt idx="4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67E-4600-BAA6-FD420097F31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2068027336"/>
        <c:axId val="-2113994440"/>
      </c:barChart>
      <c:catAx>
        <c:axId val="-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C8C8C8"/>
            </a:solidFill>
          </a:ln>
        </c:spPr>
        <c:txPr>
          <a:bodyPr/>
          <a:lstStyle/>
          <a:p>
            <a:pPr>
              <a:defRPr sz="1600" b="0">
                <a:solidFill>
                  <a:srgbClr val="000000"/>
                </a:solidFill>
              </a:defRPr>
            </a:pPr>
            <a:endParaRPr lang="en-US"/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>
          <c:orientation val="minMax"/>
          <c:max val="1"/>
        </c:scaling>
        <c:delete val="1"/>
        <c:axPos val="b"/>
        <c:numFmt formatCode="0%" sourceLinked="0"/>
        <c:majorTickMark val="out"/>
        <c:minorTickMark val="none"/>
        <c:tickLblPos val="nextTo"/>
        <c:crossAx val="-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On the street</c:v>
                </c:pt>
                <c:pt idx="1">
                  <c:v>On public transport</c:v>
                </c:pt>
                <c:pt idx="2">
                  <c:v>In the workplace/other institution</c:v>
                </c:pt>
                <c:pt idx="3">
                  <c:v>At a public event</c:v>
                </c:pt>
                <c:pt idx="4">
                  <c:v>In comments in conversation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0.62</c:v>
                </c:pt>
                <c:pt idx="1">
                  <c:v>0.26</c:v>
                </c:pt>
                <c:pt idx="2">
                  <c:v>0.22</c:v>
                </c:pt>
                <c:pt idx="3">
                  <c:v>0.14000000000000001</c:v>
                </c:pt>
                <c:pt idx="4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67E-4600-BAA6-FD420097F31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2068027336"/>
        <c:axId val="-2113994440"/>
      </c:barChart>
      <c:catAx>
        <c:axId val="-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C8C8C8"/>
            </a:solidFill>
          </a:ln>
        </c:spPr>
        <c:txPr>
          <a:bodyPr/>
          <a:lstStyle/>
          <a:p>
            <a:pPr>
              <a:defRPr sz="1600" b="0">
                <a:solidFill>
                  <a:srgbClr val="000000"/>
                </a:solidFill>
              </a:defRPr>
            </a:pPr>
            <a:endParaRPr lang="en-US"/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>
          <c:orientation val="minMax"/>
          <c:max val="1"/>
        </c:scaling>
        <c:delete val="1"/>
        <c:axPos val="b"/>
        <c:numFmt formatCode="0%" sourceLinked="0"/>
        <c:majorTickMark val="out"/>
        <c:minorTickMark val="none"/>
        <c:tickLblPos val="nextTo"/>
        <c:crossAx val="-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4"/>
                <c:pt idx="0">
                  <c:v> Before October 7th</c:v>
                </c:pt>
                <c:pt idx="1">
                  <c:v> Since October 7th</c:v>
                </c:pt>
                <c:pt idx="2">
                  <c:v> Both before and after October 7th</c:v>
                </c:pt>
                <c:pt idx="3">
                  <c:v> I Don't remember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</c:v>
                </c:pt>
                <c:pt idx="1">
                  <c:v>0.44</c:v>
                </c:pt>
                <c:pt idx="2">
                  <c:v>0.25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67E-4600-BAA6-FD420097F31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2068027336"/>
        <c:axId val="-2113994440"/>
      </c:barChart>
      <c:catAx>
        <c:axId val="-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C8C8C8"/>
            </a:solidFill>
          </a:ln>
        </c:spPr>
        <c:txPr>
          <a:bodyPr/>
          <a:lstStyle/>
          <a:p>
            <a:pPr>
              <a:defRPr sz="1600" b="0">
                <a:solidFill>
                  <a:srgbClr val="000000"/>
                </a:solidFill>
              </a:defRPr>
            </a:pPr>
            <a:endParaRPr lang="en-US"/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>
          <c:orientation val="minMax"/>
          <c:max val="1"/>
        </c:scaling>
        <c:delete val="1"/>
        <c:axPos val="b"/>
        <c:numFmt formatCode="0%" sourceLinked="0"/>
        <c:majorTickMark val="out"/>
        <c:minorTickMark val="none"/>
        <c:tickLblPos val="nextTo"/>
        <c:crossAx val="-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4"/>
                <c:pt idx="0">
                  <c:v> Before October 7th</c:v>
                </c:pt>
                <c:pt idx="1">
                  <c:v> Since October 7th</c:v>
                </c:pt>
                <c:pt idx="2">
                  <c:v> Both before and after October 7th</c:v>
                </c:pt>
                <c:pt idx="3">
                  <c:v> I Don't remember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0.16</c:v>
                </c:pt>
                <c:pt idx="1">
                  <c:v>0.51</c:v>
                </c:pt>
                <c:pt idx="2">
                  <c:v>0.28999999999999998</c:v>
                </c:pt>
                <c:pt idx="3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67E-4600-BAA6-FD420097F31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2068027336"/>
        <c:axId val="-2113994440"/>
      </c:barChart>
      <c:catAx>
        <c:axId val="-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C8C8C8"/>
            </a:solidFill>
          </a:ln>
        </c:spPr>
        <c:txPr>
          <a:bodyPr/>
          <a:lstStyle/>
          <a:p>
            <a:pPr>
              <a:defRPr sz="1600" b="0">
                <a:solidFill>
                  <a:srgbClr val="000000"/>
                </a:solidFill>
              </a:defRPr>
            </a:pPr>
            <a:endParaRPr lang="en-US"/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>
          <c:orientation val="minMax"/>
          <c:max val="1"/>
        </c:scaling>
        <c:delete val="1"/>
        <c:axPos val="b"/>
        <c:numFmt formatCode="0%" sourceLinked="0"/>
        <c:majorTickMark val="out"/>
        <c:minorTickMark val="none"/>
        <c:tickLblPos val="nextTo"/>
        <c:crossAx val="-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4"/>
                <c:pt idx="0">
                  <c:v> Before October 7th</c:v>
                </c:pt>
                <c:pt idx="1">
                  <c:v> Since October 7th</c:v>
                </c:pt>
                <c:pt idx="2">
                  <c:v> Both before and after October 7th</c:v>
                </c:pt>
                <c:pt idx="3">
                  <c:v> I Don't remember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</c:v>
                </c:pt>
                <c:pt idx="1">
                  <c:v>0.34</c:v>
                </c:pt>
                <c:pt idx="2">
                  <c:v>0.44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67E-4600-BAA6-FD420097F31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2068027336"/>
        <c:axId val="-2113994440"/>
      </c:barChart>
      <c:catAx>
        <c:axId val="-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C8C8C8"/>
            </a:solidFill>
          </a:ln>
        </c:spPr>
        <c:txPr>
          <a:bodyPr/>
          <a:lstStyle/>
          <a:p>
            <a:pPr>
              <a:defRPr sz="1600" b="0">
                <a:solidFill>
                  <a:srgbClr val="000000"/>
                </a:solidFill>
              </a:defRPr>
            </a:pPr>
            <a:endParaRPr lang="en-US"/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>
          <c:orientation val="minMax"/>
          <c:max val="1"/>
        </c:scaling>
        <c:delete val="1"/>
        <c:axPos val="b"/>
        <c:numFmt formatCode="0%" sourceLinked="0"/>
        <c:majorTickMark val="out"/>
        <c:minorTickMark val="none"/>
        <c:tickLblPos val="nextTo"/>
        <c:crossAx val="-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Reported to the police</c:v>
                </c:pt>
                <c:pt idx="1">
                  <c:v>Reported to other authorities</c:v>
                </c:pt>
                <c:pt idx="2">
                  <c:v>Reported to organisations that provide support</c:v>
                </c:pt>
                <c:pt idx="3">
                  <c:v>Reported to a social media platform</c:v>
                </c:pt>
                <c:pt idx="4">
                  <c:v>Other action</c:v>
                </c:pt>
                <c:pt idx="5">
                  <c:v>Did not take any action</c:v>
                </c:pt>
                <c:pt idx="6">
                  <c:v>Don't know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0.51</c:v>
                </c:pt>
                <c:pt idx="1">
                  <c:v>0.27</c:v>
                </c:pt>
                <c:pt idx="2">
                  <c:v>0.31</c:v>
                </c:pt>
                <c:pt idx="3">
                  <c:v>0.27</c:v>
                </c:pt>
                <c:pt idx="4">
                  <c:v>0.1</c:v>
                </c:pt>
                <c:pt idx="5">
                  <c:v>0.27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67E-4600-BAA6-FD420097F31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2068027336"/>
        <c:axId val="-2113994440"/>
      </c:barChart>
      <c:catAx>
        <c:axId val="-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C8C8C8"/>
            </a:solidFill>
          </a:ln>
        </c:spPr>
        <c:txPr>
          <a:bodyPr/>
          <a:lstStyle/>
          <a:p>
            <a:pPr>
              <a:defRPr sz="1600" b="0">
                <a:solidFill>
                  <a:srgbClr val="000000"/>
                </a:solidFill>
              </a:defRPr>
            </a:pPr>
            <a:endParaRPr lang="en-US"/>
          </a:p>
        </c:txPr>
        <c:crossAx val="-2113994440"/>
        <c:crosses val="autoZero"/>
        <c:auto val="1"/>
        <c:lblAlgn val="ctr"/>
        <c:lblOffset val="100"/>
        <c:noMultiLvlLbl val="0"/>
      </c:catAx>
      <c:valAx>
        <c:axId val="-2113994440"/>
        <c:scaling>
          <c:orientation val="minMax"/>
          <c:max val="1"/>
        </c:scaling>
        <c:delete val="1"/>
        <c:axPos val="b"/>
        <c:numFmt formatCode="0%" sourceLinked="0"/>
        <c:majorTickMark val="out"/>
        <c:minorTickMark val="none"/>
        <c:tickLblPos val="nextTo"/>
        <c:crossAx val="-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3B72D36-98DD-4B66-9EFB-7EDFA01749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B91570-916A-447A-81CB-57FBF65968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61DD5-28EB-45D7-9EEF-018186631A5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D83564-C9C5-41B9-A420-8E21A2D1397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FBEFF9-B334-4994-ADDF-3D4C2440F0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06D45-4109-4AD0-BB55-BEA62F1D2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46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586C7-0A88-4309-83AC-463739A00822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F61C9-A767-44B1-B7CF-CBA29F64C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76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:notes"/>
          <p:cNvSpPr txBox="1">
            <a:spLocks noGrp="1"/>
          </p:cNvSpPr>
          <p:nvPr>
            <p:ph type="body" idx="1"/>
          </p:nvPr>
        </p:nvSpPr>
        <p:spPr>
          <a:xfrm>
            <a:off x="680880" y="4721943"/>
            <a:ext cx="5447030" cy="447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60" name="Google Shape;1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26927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24558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42128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7808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3058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8544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461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6187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0863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74118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1712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8206A-8E41-DA45-B661-5C049E90AE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{question}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AE906-AB7E-9D43-BB6F-054E097C7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EC2FE61-BA2A-4751-9E9F-556ABB1068A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9520238" cy="365125"/>
          </a:xfrm>
        </p:spPr>
        <p:txBody>
          <a:bodyPr anchor="ctr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{base}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252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 foot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8206A-8E41-DA45-B661-5C049E90A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AE906-AB7E-9D43-BB6F-054E097C7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6574C8D-9493-49F8-BD3F-A9F8612159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505574"/>
            <a:ext cx="9520238" cy="333468"/>
          </a:xfrm>
        </p:spPr>
        <p:txBody>
          <a:bodyPr anchor="ctr">
            <a:normAutofit/>
          </a:bodyPr>
          <a:lstStyle>
            <a:lvl1pPr marL="0" indent="0">
              <a:buNone/>
              <a:defRPr sz="105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{base}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A9539CD-8AE2-4F72-A84C-C760F6D1989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6174535"/>
            <a:ext cx="9520238" cy="333468"/>
          </a:xfrm>
        </p:spPr>
        <p:txBody>
          <a:bodyPr anchor="ctr">
            <a:normAutofit/>
          </a:bodyPr>
          <a:lstStyle>
            <a:lvl1pPr marL="0" indent="0">
              <a:buNone/>
              <a:defRPr sz="105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{question}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760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D6345-DE83-B14D-8C8C-C79B96649F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18419E-FEF7-A645-B2BD-8BAE166D9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195C04B-DD5F-4B13-B6C9-A0B463CC92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649288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{question}</a:t>
            </a:r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1825448F-BB28-414D-906A-EB302E46EC3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9520238" cy="365125"/>
          </a:xfrm>
        </p:spPr>
        <p:txBody>
          <a:bodyPr anchor="ctr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{base}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894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righ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85602-C1AE-DA4B-A0D0-C4FE7CE8B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3B090-49D8-2D4A-9099-CF093CE95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CDF645-5AA0-8042-8467-12C3EB5EA3E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{question}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544544D1-8EBC-4801-8AAD-CE1AB2FA9B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9520238" cy="365125"/>
          </a:xfrm>
        </p:spPr>
        <p:txBody>
          <a:bodyPr anchor="ctr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{base}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90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D3A51-96BB-B74C-9E49-8192DADBFA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0E02F4-0C80-4143-8EE3-E64D6D460C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9687D-4914-9342-8FE1-A0DA2ADCE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021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8206A-8E41-DA45-B661-5C049E90A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AE906-AB7E-9D43-BB6F-054E097C7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CE6DC-9592-1F4D-989C-39161B36D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03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E9815-9771-054D-98E2-0E78C64EA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9F9CB-F502-A441-93BE-6C4D229F8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27F2C-A6B0-7A4A-81AE-724F7F45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16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F8D4E-0B2D-2E43-9EB0-A8A936D5F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D6345-DE83-B14D-8C8C-C79B96649F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18419E-FEF7-A645-B2BD-8BAE166D9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2A6861-7A30-214E-8FF2-73A3769B0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153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54E4A-BFB1-244D-A5FC-11EF93375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2D7A0E-5F9A-454A-91D6-073439C3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704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85602-C1AE-DA4B-A0D0-C4FE7CE8B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3B090-49D8-2D4A-9099-CF093CE95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CDF645-5AA0-8042-8467-12C3EB5EA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D8972-2948-4441-A2F2-B1C9DDE26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801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79028-4E47-244D-A66A-D3155D2D9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814C84-F42D-904C-97C5-93305DA283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12E81D-AC3A-8544-BADD-21994004D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EB5F9E-1705-0F46-8E45-CA9DB7F54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99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AE906-AB7E-9D43-BB6F-054E097C7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9882"/>
            <a:ext cx="10515600" cy="5589134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6574C8D-9493-49F8-BD3F-A9F8612159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505574"/>
            <a:ext cx="9520238" cy="333468"/>
          </a:xfrm>
        </p:spPr>
        <p:txBody>
          <a:bodyPr anchor="ctr">
            <a:normAutofit/>
          </a:bodyPr>
          <a:lstStyle>
            <a:lvl1pPr marL="0" indent="0">
              <a:buNone/>
              <a:defRPr sz="105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{base}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A9539CD-8AE2-4F72-A84C-C760F6D1989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6009016"/>
            <a:ext cx="9520238" cy="498987"/>
          </a:xfrm>
        </p:spPr>
        <p:txBody>
          <a:bodyPr anchor="ctr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{question}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9606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D3A51-96BB-B74C-9E49-8192DADBFA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0E02F4-0C80-4143-8EE3-E64D6D460C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9687D-4914-9342-8FE1-A0DA2ADCE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0926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8206A-8E41-DA45-B661-5C049E90A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AE906-AB7E-9D43-BB6F-054E097C7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CE6DC-9592-1F4D-989C-39161B36D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6564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E9815-9771-054D-98E2-0E78C64EA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9F9CB-F502-A441-93BE-6C4D229F8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27F2C-A6B0-7A4A-81AE-724F7F45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513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F8D4E-0B2D-2E43-9EB0-A8A936D5F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D6345-DE83-B14D-8C8C-C79B96649F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18419E-FEF7-A645-B2BD-8BAE166D9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2A6861-7A30-214E-8FF2-73A3769B0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6784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54E4A-BFB1-244D-A5FC-11EF93375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2D7A0E-5F9A-454A-91D6-073439C3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2264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85602-C1AE-DA4B-A0D0-C4FE7CE8B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3B090-49D8-2D4A-9099-CF093CE95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CDF645-5AA0-8042-8467-12C3EB5EA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D8972-2948-4441-A2F2-B1C9DDE26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3054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79028-4E47-244D-A66A-D3155D2D9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814C84-F42D-904C-97C5-93305DA283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12E81D-AC3A-8544-BADD-21994004D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EB5F9E-1705-0F46-8E45-CA9DB7F54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257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>
  <p:cSld name="Title Slide">
    <p:bg>
      <p:bgPr>
        <a:solidFill>
          <a:schemeClr val="accen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title"/>
          </p:nvPr>
        </p:nvSpPr>
        <p:spPr>
          <a:xfrm>
            <a:off x="606811" y="5877875"/>
            <a:ext cx="4921115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lvl="0" algn="l">
              <a:lnSpc>
                <a:spcPct val="1875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600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36111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36111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36111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36111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36111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36111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36111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36111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body" idx="1"/>
          </p:nvPr>
        </p:nvSpPr>
        <p:spPr>
          <a:xfrm>
            <a:off x="645876" y="2257683"/>
            <a:ext cx="7690338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spAutoFit/>
          </a:bodyPr>
          <a:lstStyle>
            <a:lvl1pPr marL="457200" lvl="0" indent="-228600" algn="l">
              <a:lnSpc>
                <a:spcPct val="105882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4080"/>
              <a:buNone/>
              <a:defRPr sz="34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840"/>
              <a:buNone/>
              <a:defRPr sz="3200" b="1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840"/>
              <a:buNone/>
              <a:defRPr sz="3200" b="1"/>
            </a:lvl3pPr>
            <a:lvl4pPr marL="1828800" lvl="3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840"/>
              <a:buNone/>
              <a:defRPr sz="3200" b="1"/>
            </a:lvl4pPr>
            <a:lvl5pPr marL="2286000" lvl="4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3840"/>
              <a:buNone/>
              <a:defRPr sz="3200" b="1"/>
            </a:lvl5pPr>
            <a:lvl6pPr marL="2743200" lvl="5" indent="-3429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8" name="Google Shape;18;p15"/>
          <p:cNvCxnSpPr/>
          <p:nvPr/>
        </p:nvCxnSpPr>
        <p:spPr>
          <a:xfrm>
            <a:off x="741817" y="3209208"/>
            <a:ext cx="1084378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15"/>
          <p:cNvSpPr txBox="1">
            <a:spLocks noGrp="1"/>
          </p:cNvSpPr>
          <p:nvPr>
            <p:ph type="body" idx="2"/>
          </p:nvPr>
        </p:nvSpPr>
        <p:spPr>
          <a:xfrm>
            <a:off x="606811" y="3607526"/>
            <a:ext cx="36020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160"/>
              <a:buNone/>
              <a:defRPr sz="18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16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160"/>
              <a:buNone/>
              <a:defRPr/>
            </a:lvl3pPr>
            <a:lvl4pPr marL="1828800" lvl="3" indent="-36576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160"/>
              <a:buChar char="–"/>
              <a:defRPr/>
            </a:lvl4pPr>
            <a:lvl5pPr marL="2286000" lvl="4" indent="-36576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16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>
            <a:spLocks noGrp="1"/>
          </p:cNvSpPr>
          <p:nvPr>
            <p:ph type="pic" idx="3"/>
          </p:nvPr>
        </p:nvSpPr>
        <p:spPr>
          <a:xfrm>
            <a:off x="9288464" y="4979033"/>
            <a:ext cx="2296725" cy="1356042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2314377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12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Grey">
  <p:cSld name="Main Gre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1"/>
          </p:nvPr>
        </p:nvSpPr>
        <p:spPr>
          <a:xfrm>
            <a:off x="838200" y="1343025"/>
            <a:ext cx="10515600" cy="4833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body" idx="2"/>
          </p:nvPr>
        </p:nvSpPr>
        <p:spPr>
          <a:xfrm>
            <a:off x="838200" y="6356350"/>
            <a:ext cx="95202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915780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white">
  <p:cSld name="Main whit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7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body" idx="1"/>
          </p:nvPr>
        </p:nvSpPr>
        <p:spPr>
          <a:xfrm>
            <a:off x="838200" y="1343025"/>
            <a:ext cx="10515600" cy="4833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body" idx="2"/>
          </p:nvPr>
        </p:nvSpPr>
        <p:spPr>
          <a:xfrm>
            <a:off x="838200" y="6356350"/>
            <a:ext cx="95202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15659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 footer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8206A-8E41-DA45-B661-5C049E90A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AE906-AB7E-9D43-BB6F-054E097C7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6574C8D-9493-49F8-BD3F-A9F8612159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505574"/>
            <a:ext cx="9520238" cy="333468"/>
          </a:xfrm>
        </p:spPr>
        <p:txBody>
          <a:bodyPr anchor="ctr">
            <a:normAutofit/>
          </a:bodyPr>
          <a:lstStyle>
            <a:lvl1pPr marL="0" indent="0">
              <a:buNone/>
              <a:defRPr sz="105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{base}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A9539CD-8AE2-4F72-A84C-C760F6D1989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6174535"/>
            <a:ext cx="9520238" cy="333468"/>
          </a:xfrm>
        </p:spPr>
        <p:txBody>
          <a:bodyPr anchor="ctr">
            <a:normAutofit/>
          </a:bodyPr>
          <a:lstStyle>
            <a:lvl1pPr marL="0" indent="0">
              <a:buNone/>
              <a:defRPr sz="105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{question}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037678"/>
      </p:ext>
    </p:extLst>
  </p:cSld>
  <p:clrMapOvr>
    <a:masterClrMapping/>
  </p:clrMapOvr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Grey">
  <p:cSld name="1_Main Gre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8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body" idx="1"/>
          </p:nvPr>
        </p:nvSpPr>
        <p:spPr>
          <a:xfrm>
            <a:off x="838200" y="1343025"/>
            <a:ext cx="10515600" cy="4833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body" idx="2"/>
          </p:nvPr>
        </p:nvSpPr>
        <p:spPr>
          <a:xfrm>
            <a:off x="838200" y="6356350"/>
            <a:ext cx="95202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87286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 Below">
  <p:cSld name="Q Below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9"/>
          <p:cNvSpPr txBox="1">
            <a:spLocks noGrp="1"/>
          </p:cNvSpPr>
          <p:nvPr>
            <p:ph type="body" idx="1"/>
          </p:nvPr>
        </p:nvSpPr>
        <p:spPr>
          <a:xfrm>
            <a:off x="838200" y="419882"/>
            <a:ext cx="10515600" cy="558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9"/>
          <p:cNvSpPr txBox="1">
            <a:spLocks noGrp="1"/>
          </p:cNvSpPr>
          <p:nvPr>
            <p:ph type="body" idx="2"/>
          </p:nvPr>
        </p:nvSpPr>
        <p:spPr>
          <a:xfrm>
            <a:off x="838200" y="6505574"/>
            <a:ext cx="9520238" cy="3334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9"/>
          <p:cNvSpPr txBox="1">
            <a:spLocks noGrp="1"/>
          </p:cNvSpPr>
          <p:nvPr>
            <p:ph type="body" idx="3"/>
          </p:nvPr>
        </p:nvSpPr>
        <p:spPr>
          <a:xfrm>
            <a:off x="838200" y="6009016"/>
            <a:ext cx="9520238" cy="498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65117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 footer grey">
  <p:cSld name="Q footer gre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0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body" idx="1"/>
          </p:nvPr>
        </p:nvSpPr>
        <p:spPr>
          <a:xfrm>
            <a:off x="838200" y="1343025"/>
            <a:ext cx="10515600" cy="4833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body" idx="2"/>
          </p:nvPr>
        </p:nvSpPr>
        <p:spPr>
          <a:xfrm>
            <a:off x="838200" y="6505574"/>
            <a:ext cx="9520238" cy="3334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body" idx="3"/>
          </p:nvPr>
        </p:nvSpPr>
        <p:spPr>
          <a:xfrm>
            <a:off x="838200" y="6174535"/>
            <a:ext cx="9520238" cy="3334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32626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hart Grey">
  <p:cSld name="2 Chart Gre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body" idx="3"/>
          </p:nvPr>
        </p:nvSpPr>
        <p:spPr>
          <a:xfrm>
            <a:off x="838200" y="6356350"/>
            <a:ext cx="95202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716700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rt right grey">
  <p:cSld name="Chart right gre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0" name="Google Shape;50;p2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1" name="Google Shape;51;p22"/>
          <p:cNvSpPr txBox="1">
            <a:spLocks noGrp="1"/>
          </p:cNvSpPr>
          <p:nvPr>
            <p:ph type="body" idx="3"/>
          </p:nvPr>
        </p:nvSpPr>
        <p:spPr>
          <a:xfrm>
            <a:off x="838200" y="6356350"/>
            <a:ext cx="95202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273533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8206A-8E41-DA45-B661-5C049E90AE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{question}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AE906-AB7E-9D43-BB6F-054E097C7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EC2FE61-BA2A-4751-9E9F-556ABB1068A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9520238" cy="365125"/>
          </a:xfrm>
        </p:spPr>
        <p:txBody>
          <a:bodyPr anchor="ctr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{base}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0968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8206A-8E41-DA45-B661-5C049E90AE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{question}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AE906-AB7E-9D43-BB6F-054E097C7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EC2FE61-BA2A-4751-9E9F-556ABB1068A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9520238" cy="365125"/>
          </a:xfrm>
        </p:spPr>
        <p:txBody>
          <a:bodyPr anchor="ctr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{base}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661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AE906-AB7E-9D43-BB6F-054E097C7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9882"/>
            <a:ext cx="10515600" cy="5589134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6574C8D-9493-49F8-BD3F-A9F8612159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505574"/>
            <a:ext cx="9520238" cy="333468"/>
          </a:xfrm>
        </p:spPr>
        <p:txBody>
          <a:bodyPr anchor="ctr">
            <a:normAutofit/>
          </a:bodyPr>
          <a:lstStyle>
            <a:lvl1pPr marL="0" indent="0">
              <a:buNone/>
              <a:defRPr sz="105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{base}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A9539CD-8AE2-4F72-A84C-C760F6D1989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6009016"/>
            <a:ext cx="9520238" cy="498987"/>
          </a:xfrm>
        </p:spPr>
        <p:txBody>
          <a:bodyPr anchor="ctr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{question}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7898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 footer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8206A-8E41-DA45-B661-5C049E90A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AE906-AB7E-9D43-BB6F-054E097C7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6574C8D-9493-49F8-BD3F-A9F8612159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505574"/>
            <a:ext cx="9520238" cy="333468"/>
          </a:xfrm>
        </p:spPr>
        <p:txBody>
          <a:bodyPr anchor="ctr">
            <a:normAutofit/>
          </a:bodyPr>
          <a:lstStyle>
            <a:lvl1pPr marL="0" indent="0">
              <a:buNone/>
              <a:defRPr sz="105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{base}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A9539CD-8AE2-4F72-A84C-C760F6D1989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6174535"/>
            <a:ext cx="9520238" cy="333468"/>
          </a:xfrm>
        </p:spPr>
        <p:txBody>
          <a:bodyPr anchor="ctr">
            <a:normAutofit/>
          </a:bodyPr>
          <a:lstStyle>
            <a:lvl1pPr marL="0" indent="0">
              <a:buNone/>
              <a:defRPr sz="105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{question}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00589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D6345-DE83-B14D-8C8C-C79B96649F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18419E-FEF7-A645-B2BD-8BAE166D9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195C04B-DD5F-4B13-B6C9-A0B463CC92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649288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{question}</a:t>
            </a:r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1825448F-BB28-414D-906A-EB302E46EC3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9520238" cy="365125"/>
          </a:xfrm>
        </p:spPr>
        <p:txBody>
          <a:bodyPr anchor="ctr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{base}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616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D6345-DE83-B14D-8C8C-C79B96649F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18419E-FEF7-A645-B2BD-8BAE166D9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195C04B-DD5F-4B13-B6C9-A0B463CC92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649288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{question}</a:t>
            </a:r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1825448F-BB28-414D-906A-EB302E46EC3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9520238" cy="365125"/>
          </a:xfrm>
        </p:spPr>
        <p:txBody>
          <a:bodyPr anchor="ctr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{base}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73910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right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85602-C1AE-DA4B-A0D0-C4FE7CE8B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3B090-49D8-2D4A-9099-CF093CE95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CDF645-5AA0-8042-8467-12C3EB5EA3E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{question}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544544D1-8EBC-4801-8AAD-CE1AB2FA9B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9520238" cy="365125"/>
          </a:xfrm>
        </p:spPr>
        <p:txBody>
          <a:bodyPr anchor="ctr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{base}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005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right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85602-C1AE-DA4B-A0D0-C4FE7CE8B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3B090-49D8-2D4A-9099-CF093CE95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CDF645-5AA0-8042-8467-12C3EB5EA3E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{question}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544544D1-8EBC-4801-8AAD-CE1AB2FA9B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9520238" cy="365125"/>
          </a:xfrm>
        </p:spPr>
        <p:txBody>
          <a:bodyPr anchor="ctr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{base}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942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Grey">
  <p:cSld name="1_Main Gre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8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8"/>
          <p:cNvSpPr txBox="1">
            <a:spLocks noGrp="1"/>
          </p:cNvSpPr>
          <p:nvPr>
            <p:ph type="body" idx="1"/>
          </p:nvPr>
        </p:nvSpPr>
        <p:spPr>
          <a:xfrm>
            <a:off x="838200" y="1343025"/>
            <a:ext cx="10515600" cy="4833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38"/>
          <p:cNvSpPr txBox="1">
            <a:spLocks noGrp="1"/>
          </p:cNvSpPr>
          <p:nvPr>
            <p:ph type="body" idx="2"/>
          </p:nvPr>
        </p:nvSpPr>
        <p:spPr>
          <a:xfrm>
            <a:off x="838200" y="6356350"/>
            <a:ext cx="95202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58236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8206A-8E41-DA45-B661-5C049E90AE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{question}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AE906-AB7E-9D43-BB6F-054E097C7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EC2FE61-BA2A-4751-9E9F-556ABB1068A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9520238" cy="365125"/>
          </a:xfrm>
        </p:spPr>
        <p:txBody>
          <a:bodyPr anchor="ctr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{base}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52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AE906-AB7E-9D43-BB6F-054E097C7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9882"/>
            <a:ext cx="10515600" cy="5589134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6574C8D-9493-49F8-BD3F-A9F8612159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505574"/>
            <a:ext cx="9520238" cy="333468"/>
          </a:xfrm>
        </p:spPr>
        <p:txBody>
          <a:bodyPr anchor="ctr">
            <a:normAutofit/>
          </a:bodyPr>
          <a:lstStyle>
            <a:lvl1pPr marL="0" indent="0">
              <a:buNone/>
              <a:defRPr sz="105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{base}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A9539CD-8AE2-4F72-A84C-C760F6D1989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6009016"/>
            <a:ext cx="9520238" cy="498987"/>
          </a:xfrm>
        </p:spPr>
        <p:txBody>
          <a:bodyPr anchor="ctr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{question}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17862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 footer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8206A-8E41-DA45-B661-5C049E90A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AE906-AB7E-9D43-BB6F-054E097C7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6574C8D-9493-49F8-BD3F-A9F8612159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505574"/>
            <a:ext cx="9520238" cy="333468"/>
          </a:xfrm>
        </p:spPr>
        <p:txBody>
          <a:bodyPr anchor="ctr">
            <a:normAutofit/>
          </a:bodyPr>
          <a:lstStyle>
            <a:lvl1pPr marL="0" indent="0">
              <a:buNone/>
              <a:defRPr sz="105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{base}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A9539CD-8AE2-4F72-A84C-C760F6D1989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6174535"/>
            <a:ext cx="9520238" cy="333468"/>
          </a:xfrm>
        </p:spPr>
        <p:txBody>
          <a:bodyPr anchor="ctr">
            <a:normAutofit/>
          </a:bodyPr>
          <a:lstStyle>
            <a:lvl1pPr marL="0" indent="0">
              <a:buNone/>
              <a:defRPr sz="105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{question}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90246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Relationship Id="rId9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31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0E2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5D37E7-8B84-564F-96AE-859634AC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F2F67-CB82-0842-9E04-29ACFE179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43025"/>
            <a:ext cx="10515600" cy="4833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29C2A-26B3-624A-B070-736D613043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77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7" name="Google Shape;61;p14">
            <a:extLst>
              <a:ext uri="{FF2B5EF4-FFF2-40B4-BE49-F238E27FC236}">
                <a16:creationId xmlns:a16="http://schemas.microsoft.com/office/drawing/2014/main" id="{23D58EEC-9A03-E647-B325-6F8A2181670A}"/>
              </a:ext>
            </a:extLst>
          </p:cNvPr>
          <p:cNvPicPr preferRelativeResize="0">
            <a:picLocks noChangeAspect="1"/>
          </p:cNvPicPr>
          <p:nvPr userDrawn="1"/>
        </p:nvPicPr>
        <p:blipFill rotWithShape="1">
          <a:blip r:embed="rId8">
            <a:alphaModFix/>
          </a:blip>
          <a:srcRect/>
          <a:stretch/>
        </p:blipFill>
        <p:spPr>
          <a:xfrm>
            <a:off x="10316332" y="6247753"/>
            <a:ext cx="1875668" cy="58231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A0DDE372-00C2-4670-9B87-D21F669BD948}"/>
              </a:ext>
            </a:extLst>
          </p:cNvPr>
          <p:cNvSpPr txBox="1">
            <a:spLocks/>
          </p:cNvSpPr>
          <p:nvPr userDrawn="1"/>
        </p:nvSpPr>
        <p:spPr>
          <a:xfrm>
            <a:off x="76065" y="6356350"/>
            <a:ext cx="561975" cy="3651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GB" sz="12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GB" sz="180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GB" sz="180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GB" sz="180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4B7B01FA-238F-4BD4-A50D-9DAC041957F0}" type="slidenum">
              <a: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 algn="l"/>
              <a:t>‹#›</a:t>
            </a:fld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74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4" r:id="rId2"/>
    <p:sldLayoutId id="2147483681" r:id="rId3"/>
    <p:sldLayoutId id="2147483652" r:id="rId4"/>
    <p:sldLayoutId id="2147483656" r:id="rId5"/>
    <p:sldLayoutId id="2147483684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GB" sz="1800" kern="1200" dirty="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 dirty="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 dirty="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 dirty="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dirty="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5D37E7-8B84-564F-96AE-859634AC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F2F67-CB82-0842-9E04-29ACFE179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43025"/>
            <a:ext cx="10515600" cy="4833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29C2A-26B3-624A-B070-736D613043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77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8" name="Picture 2" descr="Survation | Surveying the Nation">
            <a:extLst>
              <a:ext uri="{FF2B5EF4-FFF2-40B4-BE49-F238E27FC236}">
                <a16:creationId xmlns:a16="http://schemas.microsoft.com/office/drawing/2014/main" id="{5A80BD40-0898-42AF-8864-FE3BB61814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171" y="6348336"/>
            <a:ext cx="1676349" cy="3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C39A6A80-7BDC-4501-A961-3D572B56D0C7}"/>
              </a:ext>
            </a:extLst>
          </p:cNvPr>
          <p:cNvSpPr txBox="1">
            <a:spLocks/>
          </p:cNvSpPr>
          <p:nvPr userDrawn="1"/>
        </p:nvSpPr>
        <p:spPr>
          <a:xfrm>
            <a:off x="76065" y="6356350"/>
            <a:ext cx="561975" cy="3651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GB" sz="12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GB" sz="180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GB" sz="180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GB" sz="180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4B7B01FA-238F-4BD4-A50D-9DAC041957F0}" type="slidenum"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 algn="l"/>
              <a:t>‹#›</a:t>
            </a:fld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26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80" r:id="rId2"/>
    <p:sldLayoutId id="2147483682" r:id="rId3"/>
    <p:sldLayoutId id="2147483677" r:id="rId4"/>
    <p:sldLayoutId id="2147483678" r:id="rId5"/>
    <p:sldLayoutId id="2147483679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0E2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5D37E7-8B84-564F-96AE-859634AC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F2F67-CB82-0842-9E04-29ACFE179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43025"/>
            <a:ext cx="10515600" cy="4833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29C2A-26B3-624A-B070-736D613043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77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7" name="Google Shape;61;p14">
            <a:extLst>
              <a:ext uri="{FF2B5EF4-FFF2-40B4-BE49-F238E27FC236}">
                <a16:creationId xmlns:a16="http://schemas.microsoft.com/office/drawing/2014/main" id="{23D58EEC-9A03-E647-B325-6F8A2181670A}"/>
              </a:ext>
            </a:extLst>
          </p:cNvPr>
          <p:cNvPicPr preferRelativeResize="0">
            <a:picLocks noChangeAspect="1"/>
          </p:cNvPicPr>
          <p:nvPr userDrawn="1"/>
        </p:nvPicPr>
        <p:blipFill rotWithShape="1">
          <a:blip r:embed="rId9">
            <a:alphaModFix/>
          </a:blip>
          <a:srcRect/>
          <a:stretch/>
        </p:blipFill>
        <p:spPr>
          <a:xfrm>
            <a:off x="10316332" y="6247753"/>
            <a:ext cx="1875668" cy="58231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51317F2D-568B-4C5F-914E-8470F6A41E0D}"/>
              </a:ext>
            </a:extLst>
          </p:cNvPr>
          <p:cNvSpPr txBox="1">
            <a:spLocks/>
          </p:cNvSpPr>
          <p:nvPr userDrawn="1"/>
        </p:nvSpPr>
        <p:spPr>
          <a:xfrm>
            <a:off x="76065" y="6356350"/>
            <a:ext cx="561975" cy="3651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GB" sz="12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GB" sz="180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GB" sz="180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GB" sz="180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4B7B01FA-238F-4BD4-A50D-9DAC041957F0}" type="slidenum"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 algn="l"/>
              <a:t>‹#›</a:t>
            </a:fld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67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5D37E7-8B84-564F-96AE-859634AC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F2F67-CB82-0842-9E04-29ACFE179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43025"/>
            <a:ext cx="10515600" cy="4833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29C2A-26B3-624A-B070-736D613043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77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8" name="Picture 2" descr="Survation | Surveying the Nation">
            <a:extLst>
              <a:ext uri="{FF2B5EF4-FFF2-40B4-BE49-F238E27FC236}">
                <a16:creationId xmlns:a16="http://schemas.microsoft.com/office/drawing/2014/main" id="{7518536E-D0ED-2742-89A4-3B5B5FADF2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171" y="6348336"/>
            <a:ext cx="1676349" cy="3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1A4745E1-5D34-4A04-B04A-5E6A340D700A}"/>
              </a:ext>
            </a:extLst>
          </p:cNvPr>
          <p:cNvSpPr txBox="1">
            <a:spLocks/>
          </p:cNvSpPr>
          <p:nvPr userDrawn="1"/>
        </p:nvSpPr>
        <p:spPr>
          <a:xfrm>
            <a:off x="76065" y="6356350"/>
            <a:ext cx="561975" cy="3651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GB" sz="12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GB" sz="180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GB" sz="180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GB" sz="180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4B7B01FA-238F-4BD4-A50D-9DAC041957F0}" type="slidenum"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 algn="l"/>
              <a:t>‹#›</a:t>
            </a:fld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382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E2DA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838200" y="1343025"/>
            <a:ext cx="10515600" cy="4833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ftr" idx="11"/>
          </p:nvPr>
        </p:nvSpPr>
        <p:spPr>
          <a:xfrm>
            <a:off x="838200" y="6356350"/>
            <a:ext cx="937736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A8A8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pic>
        <p:nvPicPr>
          <p:cNvPr id="13" name="Google Shape;13;p1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316332" y="6247753"/>
            <a:ext cx="1875668" cy="582317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4"/>
          <p:cNvSpPr txBox="1"/>
          <p:nvPr/>
        </p:nvSpPr>
        <p:spPr>
          <a:xfrm>
            <a:off x="76065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55959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55595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 dirty="0">
              <a:solidFill>
                <a:srgbClr val="55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326823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0E2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5D37E7-8B84-564F-96AE-859634AC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F2F67-CB82-0842-9E04-29ACFE179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43025"/>
            <a:ext cx="10515600" cy="4833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29C2A-26B3-624A-B070-736D613043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77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7" name="Google Shape;61;p14">
            <a:extLst>
              <a:ext uri="{FF2B5EF4-FFF2-40B4-BE49-F238E27FC236}">
                <a16:creationId xmlns:a16="http://schemas.microsoft.com/office/drawing/2014/main" id="{23D58EEC-9A03-E647-B325-6F8A2181670A}"/>
              </a:ext>
            </a:extLst>
          </p:cNvPr>
          <p:cNvPicPr preferRelativeResize="0">
            <a:picLocks noChangeAspect="1"/>
          </p:cNvPicPr>
          <p:nvPr userDrawn="1"/>
        </p:nvPicPr>
        <p:blipFill rotWithShape="1">
          <a:blip r:embed="rId7">
            <a:alphaModFix/>
          </a:blip>
          <a:srcRect/>
          <a:stretch/>
        </p:blipFill>
        <p:spPr>
          <a:xfrm>
            <a:off x="10316332" y="6247753"/>
            <a:ext cx="1875668" cy="58231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A0DDE372-00C2-4670-9B87-D21F669BD948}"/>
              </a:ext>
            </a:extLst>
          </p:cNvPr>
          <p:cNvSpPr txBox="1">
            <a:spLocks/>
          </p:cNvSpPr>
          <p:nvPr userDrawn="1"/>
        </p:nvSpPr>
        <p:spPr>
          <a:xfrm>
            <a:off x="76065" y="6356350"/>
            <a:ext cx="561975" cy="3651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GB" sz="12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GB" sz="180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GB" sz="180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GB" sz="180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00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GB" sz="1800" kern="1200" dirty="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 dirty="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 dirty="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 dirty="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dirty="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"/>
          <p:cNvSpPr/>
          <p:nvPr/>
        </p:nvSpPr>
        <p:spPr>
          <a:xfrm>
            <a:off x="-12600" y="5119500"/>
            <a:ext cx="12204600" cy="17385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2021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1F2021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"/>
          <p:cNvSpPr txBox="1">
            <a:spLocks noGrp="1"/>
          </p:cNvSpPr>
          <p:nvPr>
            <p:ph type="title"/>
          </p:nvPr>
        </p:nvSpPr>
        <p:spPr>
          <a:xfrm>
            <a:off x="606811" y="5428454"/>
            <a:ext cx="6765539" cy="1093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br>
              <a:rPr lang="en-GB" dirty="0">
                <a:solidFill>
                  <a:srgbClr val="000000"/>
                </a:solidFill>
                <a:latin typeface="Frank regular"/>
              </a:rPr>
            </a:br>
            <a:r>
              <a:rPr lang="en-GB" b="1" dirty="0">
                <a:solidFill>
                  <a:srgbClr val="000000"/>
                </a:solidFill>
                <a:latin typeface="Frank regular"/>
              </a:rPr>
              <a:t>Methodology:</a:t>
            </a:r>
            <a:r>
              <a:rPr lang="en-GB" dirty="0">
                <a:solidFill>
                  <a:srgbClr val="000000"/>
                </a:solidFill>
                <a:latin typeface="Frank regular"/>
              </a:rPr>
              <a:t> Telephone and Online Interviews of Muslim Adults living in the UK.</a:t>
            </a:r>
            <a:br>
              <a:rPr lang="en-GB" dirty="0">
                <a:solidFill>
                  <a:srgbClr val="000000"/>
                </a:solidFill>
                <a:latin typeface="Frank regular"/>
              </a:rPr>
            </a:br>
            <a:r>
              <a:rPr lang="en-GB" b="1" dirty="0">
                <a:solidFill>
                  <a:srgbClr val="000000"/>
                </a:solidFill>
                <a:latin typeface="Frank regular"/>
              </a:rPr>
              <a:t>Fieldwork: </a:t>
            </a:r>
            <a:r>
              <a:rPr lang="en-GB" dirty="0">
                <a:solidFill>
                  <a:srgbClr val="000000"/>
                </a:solidFill>
                <a:latin typeface="Frank regular"/>
              </a:rPr>
              <a:t>15/07/24-29/07/24</a:t>
            </a:r>
            <a:br>
              <a:rPr lang="en-GB" b="1" dirty="0">
                <a:solidFill>
                  <a:srgbClr val="000000"/>
                </a:solidFill>
                <a:latin typeface="Frank regular"/>
              </a:rPr>
            </a:br>
            <a:r>
              <a:rPr lang="en-GB" b="1" dirty="0">
                <a:solidFill>
                  <a:srgbClr val="000000"/>
                </a:solidFill>
                <a:latin typeface="Frank regular"/>
              </a:rPr>
              <a:t>Sample size: 550</a:t>
            </a:r>
            <a:br>
              <a:rPr lang="en-GB" dirty="0">
                <a:solidFill>
                  <a:srgbClr val="000000"/>
                </a:solidFill>
              </a:rPr>
            </a:br>
            <a:br>
              <a:rPr lang="en-GB" dirty="0">
                <a:solidFill>
                  <a:srgbClr val="000000"/>
                </a:solidFill>
              </a:rPr>
            </a:br>
            <a:br>
              <a:rPr lang="en-GB" dirty="0">
                <a:solidFill>
                  <a:srgbClr val="000000"/>
                </a:solidFill>
              </a:rPr>
            </a:br>
            <a:endParaRPr dirty="0">
              <a:solidFill>
                <a:srgbClr val="000000"/>
              </a:solidFill>
            </a:endParaRPr>
          </a:p>
        </p:txBody>
      </p:sp>
      <p:sp>
        <p:nvSpPr>
          <p:cNvPr id="164" name="Google Shape;164;p1"/>
          <p:cNvSpPr txBox="1">
            <a:spLocks noGrp="1"/>
          </p:cNvSpPr>
          <p:nvPr>
            <p:ph type="body" idx="1"/>
          </p:nvPr>
        </p:nvSpPr>
        <p:spPr>
          <a:xfrm>
            <a:off x="630536" y="2177623"/>
            <a:ext cx="5066739" cy="14299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spAutoFit/>
          </a:bodyPr>
          <a:lstStyle/>
          <a:p>
            <a:pPr marL="72004" lvl="0" indent="0" algn="l" rtl="0">
              <a:lnSpc>
                <a:spcPct val="105882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80"/>
              <a:buNone/>
            </a:pPr>
            <a:r>
              <a:rPr lang="en-GB" sz="4800" dirty="0">
                <a:ln>
                  <a:solidFill>
                    <a:schemeClr val="tx1">
                      <a:alpha val="50000"/>
                    </a:schemeClr>
                  </a:solidFill>
                </a:ln>
                <a:latin typeface="Frank regular"/>
              </a:rPr>
              <a:t>UK Muslim Survey</a:t>
            </a:r>
          </a:p>
          <a:p>
            <a:pPr marL="72004" lvl="0" indent="0" algn="l" rtl="0">
              <a:lnSpc>
                <a:spcPct val="105882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80"/>
              <a:buNone/>
            </a:pPr>
            <a:endParaRPr dirty="0"/>
          </a:p>
        </p:txBody>
      </p:sp>
      <p:sp>
        <p:nvSpPr>
          <p:cNvPr id="165" name="Google Shape;165;p1"/>
          <p:cNvSpPr txBox="1">
            <a:spLocks noGrp="1"/>
          </p:cNvSpPr>
          <p:nvPr>
            <p:ph type="body" idx="2"/>
          </p:nvPr>
        </p:nvSpPr>
        <p:spPr>
          <a:xfrm>
            <a:off x="447420" y="4264498"/>
            <a:ext cx="5249856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60"/>
              <a:buNone/>
            </a:pPr>
            <a:r>
              <a:rPr lang="en-GB" sz="2000" dirty="0">
                <a:latin typeface="Frank regular"/>
              </a:rPr>
              <a:t>Conducted by Survation on behalf of Tell Mama</a:t>
            </a:r>
            <a:endParaRPr sz="2000" dirty="0">
              <a:latin typeface="Frank regular"/>
            </a:endParaRPr>
          </a:p>
        </p:txBody>
      </p:sp>
      <p:pic>
        <p:nvPicPr>
          <p:cNvPr id="166" name="Google Shape;166;p1" descr="Tex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16619" y="6115302"/>
            <a:ext cx="2338560" cy="406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Tell MAMA - Victim Advice Line">
            <a:extLst>
              <a:ext uri="{FF2B5EF4-FFF2-40B4-BE49-F238E27FC236}">
                <a16:creationId xmlns:a16="http://schemas.microsoft.com/office/drawing/2014/main" id="{5C722690-0A8C-5B59-7937-77EB0CE23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8" y="3381375"/>
            <a:ext cx="6096001" cy="221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9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rtl="0">
              <a:spcBef>
                <a:spcPts val="0"/>
              </a:spcBef>
              <a:spcAft>
                <a:spcPts val="1275"/>
              </a:spcAft>
            </a:pPr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Q9. Thinking about the physical attack (or attacks) you experienced, did you take any of the following actions?</a:t>
            </a:r>
            <a:br>
              <a:rPr lang="en-US" sz="1800" b="1" i="0" u="none" strike="noStrike" dirty="0">
                <a:solidFill>
                  <a:srgbClr val="000000"/>
                </a:solidFill>
                <a:effectLst/>
              </a:rPr>
            </a:br>
            <a:endParaRPr lang="en-US" sz="1800" b="1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C6115539-55D8-438F-BB69-A8E27EEE750F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838200" y="6356350"/>
            <a:ext cx="9520238" cy="3651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BASE: Respondents who experienced a physical act of anti-Muslim hate. Unweighted total: 23.</a:t>
            </a:r>
          </a:p>
        </p:txBody>
      </p:sp>
      <p:graphicFrame>
        <p:nvGraphicFramePr>
          <p:cNvPr id="2" name="Google Shape;163;p2">
            <a:extLst>
              <a:ext uri="{FF2B5EF4-FFF2-40B4-BE49-F238E27FC236}">
                <a16:creationId xmlns:a16="http://schemas.microsoft.com/office/drawing/2014/main" id="{8A92D19A-EE46-7BED-587A-780A1A1868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3977104"/>
              </p:ext>
            </p:extLst>
          </p:nvPr>
        </p:nvGraphicFramePr>
        <p:xfrm>
          <a:off x="838200" y="1157681"/>
          <a:ext cx="10780552" cy="5078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54630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9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rtl="0">
              <a:spcBef>
                <a:spcPts val="0"/>
              </a:spcBef>
              <a:spcAft>
                <a:spcPts val="1275"/>
              </a:spcAft>
            </a:pPr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Q10. Thinking about the verbal attack (or attacks) you experienced, did you take any of the following actions?</a:t>
            </a:r>
          </a:p>
        </p:txBody>
      </p:sp>
      <p:graphicFrame>
        <p:nvGraphicFramePr>
          <p:cNvPr id="2" name="Google Shape;163;p2">
            <a:extLst>
              <a:ext uri="{FF2B5EF4-FFF2-40B4-BE49-F238E27FC236}">
                <a16:creationId xmlns:a16="http://schemas.microsoft.com/office/drawing/2014/main" id="{8A92D19A-EE46-7BED-587A-780A1A1868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1148386"/>
              </p:ext>
            </p:extLst>
          </p:nvPr>
        </p:nvGraphicFramePr>
        <p:xfrm>
          <a:off x="838200" y="1157681"/>
          <a:ext cx="10780552" cy="5078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8CAC2270-A226-E1F6-0695-F3F87061FA8F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838200" y="6356350"/>
            <a:ext cx="9520238" cy="3651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BASE: Respondents who experienced a verbal act of anti-Muslim hate. Unweighted total: 111.</a:t>
            </a:r>
          </a:p>
        </p:txBody>
      </p:sp>
    </p:spTree>
    <p:extLst>
      <p:ext uri="{BB962C8B-B14F-4D97-AF65-F5344CB8AC3E}">
        <p14:creationId xmlns:p14="http://schemas.microsoft.com/office/powerpoint/2010/main" val="1736157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9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rtl="0">
              <a:spcBef>
                <a:spcPts val="0"/>
              </a:spcBef>
              <a:spcAft>
                <a:spcPts val="1275"/>
              </a:spcAft>
            </a:pPr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Q11. Thinking about the incident (or incidents) of online abuse you experienced, did you take any of the following actions?</a:t>
            </a:r>
          </a:p>
        </p:txBody>
      </p:sp>
      <p:graphicFrame>
        <p:nvGraphicFramePr>
          <p:cNvPr id="2" name="Google Shape;163;p2">
            <a:extLst>
              <a:ext uri="{FF2B5EF4-FFF2-40B4-BE49-F238E27FC236}">
                <a16:creationId xmlns:a16="http://schemas.microsoft.com/office/drawing/2014/main" id="{8A92D19A-EE46-7BED-587A-780A1A1868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2376251"/>
              </p:ext>
            </p:extLst>
          </p:nvPr>
        </p:nvGraphicFramePr>
        <p:xfrm>
          <a:off x="838200" y="1157681"/>
          <a:ext cx="10780552" cy="5078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7E0E5A11-1AED-C161-5EC8-F81EAAEF29D9}"/>
              </a:ext>
            </a:extLst>
          </p:cNvPr>
          <p:cNvSpPr txBox="1">
            <a:spLocks/>
          </p:cNvSpPr>
          <p:nvPr/>
        </p:nvSpPr>
        <p:spPr>
          <a:xfrm>
            <a:off x="742950" y="6310311"/>
            <a:ext cx="9520238" cy="3651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 lnSpcReduction="10000"/>
          </a:bodyPr>
          <a:lstStyle>
            <a:lvl1pPr marL="4572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 panose="020B0604020202020204" pitchFamily="34" charset="0"/>
              <a:buNone/>
              <a:defRPr lang="en-GB" sz="1200" kern="1200">
                <a:solidFill>
                  <a:schemeClr val="dk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914400" lvl="1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lang="en-GB"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1371600" lvl="2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lang="en-GB"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828800" lvl="3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lang="en-GB"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2286000" lvl="4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2743200" lvl="5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lvl="6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lvl="7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lvl="8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BASE: Respondents who experienced an incident of online abuse. Unweighted total: 51.</a:t>
            </a:r>
          </a:p>
        </p:txBody>
      </p:sp>
    </p:spTree>
    <p:extLst>
      <p:ext uri="{BB962C8B-B14F-4D97-AF65-F5344CB8AC3E}">
        <p14:creationId xmlns:p14="http://schemas.microsoft.com/office/powerpoint/2010/main" val="1976317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9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rtl="0">
              <a:spcBef>
                <a:spcPts val="0"/>
              </a:spcBef>
              <a:spcAft>
                <a:spcPts val="1275"/>
              </a:spcAft>
            </a:pPr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Q12. On a scale of 0-10 where 10 means you feel very safe and 0 is not safe at all, how safe have you felt since October 7th?</a:t>
            </a:r>
          </a:p>
        </p:txBody>
      </p:sp>
      <p:graphicFrame>
        <p:nvGraphicFramePr>
          <p:cNvPr id="2" name="Google Shape;163;p2">
            <a:extLst>
              <a:ext uri="{FF2B5EF4-FFF2-40B4-BE49-F238E27FC236}">
                <a16:creationId xmlns:a16="http://schemas.microsoft.com/office/drawing/2014/main" id="{8A92D19A-EE46-7BED-587A-780A1A1868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4039186"/>
              </p:ext>
            </p:extLst>
          </p:nvPr>
        </p:nvGraphicFramePr>
        <p:xfrm>
          <a:off x="838200" y="1157681"/>
          <a:ext cx="10780552" cy="5078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7E0E5A11-1AED-C161-5EC8-F81EAAEF29D9}"/>
              </a:ext>
            </a:extLst>
          </p:cNvPr>
          <p:cNvSpPr txBox="1">
            <a:spLocks/>
          </p:cNvSpPr>
          <p:nvPr/>
        </p:nvSpPr>
        <p:spPr>
          <a:xfrm>
            <a:off x="742950" y="6310311"/>
            <a:ext cx="9520238" cy="3651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 lnSpcReduction="10000"/>
          </a:bodyPr>
          <a:lstStyle>
            <a:lvl1pPr marL="4572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 panose="020B0604020202020204" pitchFamily="34" charset="0"/>
              <a:buNone/>
              <a:defRPr lang="en-GB" sz="1200" kern="1200">
                <a:solidFill>
                  <a:schemeClr val="dk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914400" lvl="1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lang="en-GB"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1371600" lvl="2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lang="en-GB"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828800" lvl="3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lang="en-GB"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2286000" lvl="4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2743200" lvl="5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lvl="6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lvl="7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lvl="8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F2021"/>
              </a:buClr>
              <a:buSzPts val="1200"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F2021"/>
                </a:solidFill>
                <a:effectLst/>
                <a:uLnTx/>
                <a:uFillTx/>
                <a:latin typeface="Frank Regular"/>
                <a:ea typeface="+mn-ea"/>
                <a:cs typeface="Arial" panose="020B0604020202020204" pitchFamily="34" charset="0"/>
              </a:rPr>
              <a:t>BASE: All respondents. Unweighted total: 550. </a:t>
            </a:r>
          </a:p>
        </p:txBody>
      </p:sp>
    </p:spTree>
    <p:extLst>
      <p:ext uri="{BB962C8B-B14F-4D97-AF65-F5344CB8AC3E}">
        <p14:creationId xmlns:p14="http://schemas.microsoft.com/office/powerpoint/2010/main" val="115018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6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Q1. Over the past year, do you think that anti-Muslim hate in society has increased, stayed the same or decreased in the UK?</a:t>
            </a:r>
            <a:br>
              <a:rPr lang="en-US" sz="1800" b="1" i="0" u="none" strike="noStrike" dirty="0">
                <a:solidFill>
                  <a:srgbClr val="000000"/>
                </a:solidFill>
                <a:effectLst/>
              </a:rPr>
            </a:br>
            <a:endParaRPr lang="en-US" sz="1800" b="1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193" name="Google Shape;193;p6"/>
          <p:cNvSpPr txBox="1">
            <a:spLocks noGrp="1"/>
          </p:cNvSpPr>
          <p:nvPr>
            <p:ph type="body" idx="2"/>
          </p:nvPr>
        </p:nvSpPr>
        <p:spPr>
          <a:xfrm>
            <a:off x="838200" y="6356350"/>
            <a:ext cx="95202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GB" dirty="0">
                <a:solidFill>
                  <a:schemeClr val="dk1"/>
                </a:solidFill>
              </a:rPr>
              <a:t>BASE: All respondents. Unweighted total: 550.</a:t>
            </a:r>
            <a:endParaRPr lang="en-GB" dirty="0"/>
          </a:p>
        </p:txBody>
      </p:sp>
      <p:graphicFrame>
        <p:nvGraphicFramePr>
          <p:cNvPr id="5" name="Google Shape;290;p20">
            <a:extLst>
              <a:ext uri="{FF2B5EF4-FFF2-40B4-BE49-F238E27FC236}">
                <a16:creationId xmlns:a16="http://schemas.microsoft.com/office/drawing/2014/main" id="{C15451C0-E244-4194-9E7A-1812A2C341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539211"/>
              </p:ext>
            </p:extLst>
          </p:nvPr>
        </p:nvGraphicFramePr>
        <p:xfrm>
          <a:off x="838200" y="1343025"/>
          <a:ext cx="10515600" cy="4833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6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Q2. Have you or have you not experienced any incidents of anti-Muslim hatred in the last year?</a:t>
            </a:r>
          </a:p>
        </p:txBody>
      </p:sp>
      <p:sp>
        <p:nvSpPr>
          <p:cNvPr id="193" name="Google Shape;193;p6"/>
          <p:cNvSpPr txBox="1">
            <a:spLocks noGrp="1"/>
          </p:cNvSpPr>
          <p:nvPr>
            <p:ph type="body" idx="2"/>
          </p:nvPr>
        </p:nvSpPr>
        <p:spPr>
          <a:xfrm>
            <a:off x="838200" y="6356350"/>
            <a:ext cx="95202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GB" dirty="0">
                <a:solidFill>
                  <a:schemeClr val="dk1"/>
                </a:solidFill>
              </a:rPr>
              <a:t>BASE: All respondents. Unweighted total: 550.</a:t>
            </a:r>
            <a:endParaRPr lang="en-GB" dirty="0"/>
          </a:p>
        </p:txBody>
      </p:sp>
      <p:graphicFrame>
        <p:nvGraphicFramePr>
          <p:cNvPr id="5" name="Google Shape;290;p20">
            <a:extLst>
              <a:ext uri="{FF2B5EF4-FFF2-40B4-BE49-F238E27FC236}">
                <a16:creationId xmlns:a16="http://schemas.microsoft.com/office/drawing/2014/main" id="{C15451C0-E244-4194-9E7A-1812A2C341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5615961"/>
              </p:ext>
            </p:extLst>
          </p:nvPr>
        </p:nvGraphicFramePr>
        <p:xfrm>
          <a:off x="838200" y="1343025"/>
          <a:ext cx="10515600" cy="4833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28421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9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rtl="0">
              <a:spcBef>
                <a:spcPts val="0"/>
              </a:spcBef>
              <a:spcAft>
                <a:spcPts val="1275"/>
              </a:spcAft>
            </a:pPr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Q3. In the last year, which of the following have you personally experienced?</a:t>
            </a:r>
            <a:br>
              <a:rPr lang="en-US" sz="1800" b="1" i="0" u="none" strike="noStrike" dirty="0">
                <a:solidFill>
                  <a:srgbClr val="000000"/>
                </a:solidFill>
                <a:effectLst/>
              </a:rPr>
            </a:br>
            <a:endParaRPr lang="en-US" sz="1800" b="1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C6115539-55D8-438F-BB69-A8E27EEE750F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838200" y="6356350"/>
            <a:ext cx="9520238" cy="3651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BASE: Respondents who have experienced incidents of anti-Muslim hate</a:t>
            </a:r>
            <a:r>
              <a:rPr lang="en-GB" dirty="0"/>
              <a:t>. Unweighted total: 139</a:t>
            </a:r>
            <a:endParaRPr lang="en-US" dirty="0"/>
          </a:p>
        </p:txBody>
      </p:sp>
      <p:graphicFrame>
        <p:nvGraphicFramePr>
          <p:cNvPr id="2" name="Google Shape;163;p2">
            <a:extLst>
              <a:ext uri="{FF2B5EF4-FFF2-40B4-BE49-F238E27FC236}">
                <a16:creationId xmlns:a16="http://schemas.microsoft.com/office/drawing/2014/main" id="{8A92D19A-EE46-7BED-587A-780A1A1868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7557450"/>
              </p:ext>
            </p:extLst>
          </p:nvPr>
        </p:nvGraphicFramePr>
        <p:xfrm>
          <a:off x="838200" y="1157681"/>
          <a:ext cx="10780552" cy="5078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3591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9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rtl="0">
              <a:spcBef>
                <a:spcPts val="0"/>
              </a:spcBef>
              <a:spcAft>
                <a:spcPts val="1275"/>
              </a:spcAft>
            </a:pPr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Q4. You said you experienced at least one physical act of </a:t>
            </a:r>
            <a:r>
              <a:rPr lang="en-US" sz="1800" b="1" i="0" u="none" strike="noStrike" dirty="0" err="1">
                <a:solidFill>
                  <a:srgbClr val="000000"/>
                </a:solidFill>
                <a:effectLst/>
              </a:rPr>
              <a:t>anti-muslim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 hate  Where did this (or these) incident(s) happen?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C6115539-55D8-438F-BB69-A8E27EEE750F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838200" y="6356350"/>
            <a:ext cx="9520238" cy="3651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BASE: Respondents who experienced a physical act of anti-Muslim hate. Unweighted total: 23.</a:t>
            </a:r>
          </a:p>
        </p:txBody>
      </p:sp>
      <p:graphicFrame>
        <p:nvGraphicFramePr>
          <p:cNvPr id="2" name="Google Shape;163;p2">
            <a:extLst>
              <a:ext uri="{FF2B5EF4-FFF2-40B4-BE49-F238E27FC236}">
                <a16:creationId xmlns:a16="http://schemas.microsoft.com/office/drawing/2014/main" id="{8A92D19A-EE46-7BED-587A-780A1A1868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9900933"/>
              </p:ext>
            </p:extLst>
          </p:nvPr>
        </p:nvGraphicFramePr>
        <p:xfrm>
          <a:off x="838200" y="1157681"/>
          <a:ext cx="10780552" cy="5078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7869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9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rtl="0">
              <a:spcBef>
                <a:spcPts val="0"/>
              </a:spcBef>
              <a:spcAft>
                <a:spcPts val="1275"/>
              </a:spcAft>
            </a:pPr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Q5. You said you experienced at least one verbal act of </a:t>
            </a:r>
            <a:r>
              <a:rPr lang="en-US" sz="1800" b="1" i="0" u="none" strike="noStrike" dirty="0" err="1">
                <a:solidFill>
                  <a:srgbClr val="000000"/>
                </a:solidFill>
                <a:effectLst/>
              </a:rPr>
              <a:t>anti-muslim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 hate. Where did this (or these) incident(s) happen?</a:t>
            </a:r>
            <a:br>
              <a:rPr lang="en-US" sz="1800" b="1" i="0" u="none" strike="noStrike" dirty="0">
                <a:solidFill>
                  <a:srgbClr val="000000"/>
                </a:solidFill>
                <a:effectLst/>
              </a:rPr>
            </a:br>
            <a:endParaRPr lang="en-US" sz="1800" b="1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C6115539-55D8-438F-BB69-A8E27EEE750F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838200" y="6356350"/>
            <a:ext cx="9520238" cy="3651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BASE: Respondents who experienced a verbal act of anti-Muslim hate. Unweighted total: 111.</a:t>
            </a:r>
          </a:p>
        </p:txBody>
      </p:sp>
      <p:graphicFrame>
        <p:nvGraphicFramePr>
          <p:cNvPr id="2" name="Google Shape;163;p2">
            <a:extLst>
              <a:ext uri="{FF2B5EF4-FFF2-40B4-BE49-F238E27FC236}">
                <a16:creationId xmlns:a16="http://schemas.microsoft.com/office/drawing/2014/main" id="{8A92D19A-EE46-7BED-587A-780A1A1868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5382212"/>
              </p:ext>
            </p:extLst>
          </p:nvPr>
        </p:nvGraphicFramePr>
        <p:xfrm>
          <a:off x="838200" y="1157681"/>
          <a:ext cx="10780552" cy="5078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81522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9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rtl="0">
              <a:spcBef>
                <a:spcPts val="0"/>
              </a:spcBef>
              <a:spcAft>
                <a:spcPts val="1275"/>
              </a:spcAft>
            </a:pPr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Q6. You said you experienced at least one physical attack in the last year  Did this (or these) occur: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C6115539-55D8-438F-BB69-A8E27EEE750F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838200" y="6356350"/>
            <a:ext cx="9520238" cy="3651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BASE: Respondents who experienced a physical act of anti-Muslim hate. Unweighted total: 23.</a:t>
            </a:r>
          </a:p>
        </p:txBody>
      </p:sp>
      <p:graphicFrame>
        <p:nvGraphicFramePr>
          <p:cNvPr id="2" name="Google Shape;163;p2">
            <a:extLst>
              <a:ext uri="{FF2B5EF4-FFF2-40B4-BE49-F238E27FC236}">
                <a16:creationId xmlns:a16="http://schemas.microsoft.com/office/drawing/2014/main" id="{8A92D19A-EE46-7BED-587A-780A1A1868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8633147"/>
              </p:ext>
            </p:extLst>
          </p:nvPr>
        </p:nvGraphicFramePr>
        <p:xfrm>
          <a:off x="838200" y="1157681"/>
          <a:ext cx="10780552" cy="5078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81595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9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rtl="0">
              <a:spcBef>
                <a:spcPts val="0"/>
              </a:spcBef>
              <a:spcAft>
                <a:spcPts val="1275"/>
              </a:spcAft>
            </a:pPr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Q7. You said you experienced at least one verbal attack in the last year  Did this (or these) occur:</a:t>
            </a:r>
          </a:p>
        </p:txBody>
      </p:sp>
      <p:graphicFrame>
        <p:nvGraphicFramePr>
          <p:cNvPr id="2" name="Google Shape;163;p2">
            <a:extLst>
              <a:ext uri="{FF2B5EF4-FFF2-40B4-BE49-F238E27FC236}">
                <a16:creationId xmlns:a16="http://schemas.microsoft.com/office/drawing/2014/main" id="{8A92D19A-EE46-7BED-587A-780A1A1868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5341698"/>
              </p:ext>
            </p:extLst>
          </p:nvPr>
        </p:nvGraphicFramePr>
        <p:xfrm>
          <a:off x="838200" y="1157681"/>
          <a:ext cx="10780552" cy="5078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8CAC2270-A226-E1F6-0695-F3F87061FA8F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838200" y="6356350"/>
            <a:ext cx="9520238" cy="3651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BASE: Respondents who experienced a verbal act of anti-Muslim hate. Unweighted total: 111.</a:t>
            </a:r>
          </a:p>
        </p:txBody>
      </p:sp>
    </p:spTree>
    <p:extLst>
      <p:ext uri="{BB962C8B-B14F-4D97-AF65-F5344CB8AC3E}">
        <p14:creationId xmlns:p14="http://schemas.microsoft.com/office/powerpoint/2010/main" val="966165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9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64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rtl="0">
              <a:spcBef>
                <a:spcPts val="0"/>
              </a:spcBef>
              <a:spcAft>
                <a:spcPts val="1275"/>
              </a:spcAft>
            </a:pPr>
            <a:r>
              <a:rPr lang="en-US" sz="1800" b="1" i="0" u="none" strike="noStrike" dirty="0">
                <a:solidFill>
                  <a:srgbClr val="000000"/>
                </a:solidFill>
                <a:effectLst/>
              </a:rPr>
              <a:t>Q8. You said you experienced at least one incident of online abuse in the last year  Did this (or these) occur:</a:t>
            </a:r>
          </a:p>
        </p:txBody>
      </p:sp>
      <p:graphicFrame>
        <p:nvGraphicFramePr>
          <p:cNvPr id="2" name="Google Shape;163;p2">
            <a:extLst>
              <a:ext uri="{FF2B5EF4-FFF2-40B4-BE49-F238E27FC236}">
                <a16:creationId xmlns:a16="http://schemas.microsoft.com/office/drawing/2014/main" id="{8A92D19A-EE46-7BED-587A-780A1A1868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7560201"/>
              </p:ext>
            </p:extLst>
          </p:nvPr>
        </p:nvGraphicFramePr>
        <p:xfrm>
          <a:off x="838200" y="1157681"/>
          <a:ext cx="10780552" cy="5078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8CAC2270-A226-E1F6-0695-F3F87061FA8F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838200" y="6356350"/>
            <a:ext cx="9520238" cy="3651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BASE: Respondents who experienced an incident of online abuse. Unweighted total: 51.</a:t>
            </a:r>
          </a:p>
        </p:txBody>
      </p:sp>
    </p:spTree>
    <p:extLst>
      <p:ext uri="{BB962C8B-B14F-4D97-AF65-F5344CB8AC3E}">
        <p14:creationId xmlns:p14="http://schemas.microsoft.com/office/powerpoint/2010/main" val="331138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urvation New Colours">
      <a:dk1>
        <a:srgbClr val="1F2021"/>
      </a:dk1>
      <a:lt1>
        <a:srgbClr val="FFFFFF"/>
      </a:lt1>
      <a:dk2>
        <a:srgbClr val="1F2021"/>
      </a:dk2>
      <a:lt2>
        <a:srgbClr val="FFFFFF"/>
      </a:lt2>
      <a:accent1>
        <a:srgbClr val="6AB023"/>
      </a:accent1>
      <a:accent2>
        <a:srgbClr val="0087DC"/>
      </a:accent2>
      <a:accent3>
        <a:srgbClr val="FDBB30"/>
      </a:accent3>
      <a:accent4>
        <a:srgbClr val="DC241F"/>
      </a:accent4>
      <a:accent5>
        <a:srgbClr val="70147A"/>
      </a:accent5>
      <a:accent6>
        <a:srgbClr val="FFFF00"/>
      </a:accent6>
      <a:hlink>
        <a:srgbClr val="005658"/>
      </a:hlink>
      <a:folHlink>
        <a:srgbClr val="767779"/>
      </a:folHlink>
    </a:clrScheme>
    <a:fontScheme name="Survation">
      <a:majorFont>
        <a:latin typeface="Frank Regular"/>
        <a:ea typeface=""/>
        <a:cs typeface=""/>
      </a:majorFont>
      <a:minorFont>
        <a:latin typeface="Frank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Survation New Colours">
      <a:dk1>
        <a:srgbClr val="1F2021"/>
      </a:dk1>
      <a:lt1>
        <a:srgbClr val="FFFFFF"/>
      </a:lt1>
      <a:dk2>
        <a:srgbClr val="1F2021"/>
      </a:dk2>
      <a:lt2>
        <a:srgbClr val="FFFFFF"/>
      </a:lt2>
      <a:accent1>
        <a:srgbClr val="6AB023"/>
      </a:accent1>
      <a:accent2>
        <a:srgbClr val="0087DC"/>
      </a:accent2>
      <a:accent3>
        <a:srgbClr val="FDBB30"/>
      </a:accent3>
      <a:accent4>
        <a:srgbClr val="DC241F"/>
      </a:accent4>
      <a:accent5>
        <a:srgbClr val="70147A"/>
      </a:accent5>
      <a:accent6>
        <a:srgbClr val="FFFF00"/>
      </a:accent6>
      <a:hlink>
        <a:srgbClr val="005658"/>
      </a:hlink>
      <a:folHlink>
        <a:srgbClr val="767779"/>
      </a:folHlink>
    </a:clrScheme>
    <a:fontScheme name="Survation">
      <a:majorFont>
        <a:latin typeface="Frank Regular"/>
        <a:ea typeface=""/>
        <a:cs typeface=""/>
      </a:majorFont>
      <a:minorFont>
        <a:latin typeface="Frank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Survation New Colours">
      <a:dk1>
        <a:srgbClr val="1F2021"/>
      </a:dk1>
      <a:lt1>
        <a:srgbClr val="FFFFFF"/>
      </a:lt1>
      <a:dk2>
        <a:srgbClr val="1F2021"/>
      </a:dk2>
      <a:lt2>
        <a:srgbClr val="FFFFFF"/>
      </a:lt2>
      <a:accent1>
        <a:srgbClr val="6AB023"/>
      </a:accent1>
      <a:accent2>
        <a:srgbClr val="0087DC"/>
      </a:accent2>
      <a:accent3>
        <a:srgbClr val="FDBB30"/>
      </a:accent3>
      <a:accent4>
        <a:srgbClr val="DC241F"/>
      </a:accent4>
      <a:accent5>
        <a:srgbClr val="70147A"/>
      </a:accent5>
      <a:accent6>
        <a:srgbClr val="FFFF00"/>
      </a:accent6>
      <a:hlink>
        <a:srgbClr val="005658"/>
      </a:hlink>
      <a:folHlink>
        <a:srgbClr val="767779"/>
      </a:folHlink>
    </a:clrScheme>
    <a:fontScheme name="Survation">
      <a:majorFont>
        <a:latin typeface="Frank Regular"/>
        <a:ea typeface=""/>
        <a:cs typeface=""/>
      </a:majorFont>
      <a:minorFont>
        <a:latin typeface="Frank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Survation New Colours">
      <a:dk1>
        <a:srgbClr val="1F2021"/>
      </a:dk1>
      <a:lt1>
        <a:srgbClr val="FFFFFF"/>
      </a:lt1>
      <a:dk2>
        <a:srgbClr val="1F2021"/>
      </a:dk2>
      <a:lt2>
        <a:srgbClr val="FFFFFF"/>
      </a:lt2>
      <a:accent1>
        <a:srgbClr val="6AB023"/>
      </a:accent1>
      <a:accent2>
        <a:srgbClr val="0087DC"/>
      </a:accent2>
      <a:accent3>
        <a:srgbClr val="FDBB30"/>
      </a:accent3>
      <a:accent4>
        <a:srgbClr val="DC241F"/>
      </a:accent4>
      <a:accent5>
        <a:srgbClr val="70147A"/>
      </a:accent5>
      <a:accent6>
        <a:srgbClr val="FFFF00"/>
      </a:accent6>
      <a:hlink>
        <a:srgbClr val="005658"/>
      </a:hlink>
      <a:folHlink>
        <a:srgbClr val="767779"/>
      </a:folHlink>
    </a:clrScheme>
    <a:fontScheme name="Survation">
      <a:majorFont>
        <a:latin typeface="Frank Regular"/>
        <a:ea typeface=""/>
        <a:cs typeface=""/>
      </a:majorFont>
      <a:minorFont>
        <a:latin typeface="Frank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heme">
  <a:themeElements>
    <a:clrScheme name="Survation New Colours">
      <a:dk1>
        <a:srgbClr val="1F2021"/>
      </a:dk1>
      <a:lt1>
        <a:srgbClr val="FFFFFF"/>
      </a:lt1>
      <a:dk2>
        <a:srgbClr val="1F2021"/>
      </a:dk2>
      <a:lt2>
        <a:srgbClr val="FFFFFF"/>
      </a:lt2>
      <a:accent1>
        <a:srgbClr val="6AB023"/>
      </a:accent1>
      <a:accent2>
        <a:srgbClr val="0087DC"/>
      </a:accent2>
      <a:accent3>
        <a:srgbClr val="FDBB30"/>
      </a:accent3>
      <a:accent4>
        <a:srgbClr val="DC241F"/>
      </a:accent4>
      <a:accent5>
        <a:srgbClr val="70147A"/>
      </a:accent5>
      <a:accent6>
        <a:srgbClr val="FFFF00"/>
      </a:accent6>
      <a:hlink>
        <a:srgbClr val="005658"/>
      </a:hlink>
      <a:folHlink>
        <a:srgbClr val="76777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Survation New Colours">
      <a:dk1>
        <a:srgbClr val="1F2021"/>
      </a:dk1>
      <a:lt1>
        <a:srgbClr val="FFFFFF"/>
      </a:lt1>
      <a:dk2>
        <a:srgbClr val="1F2021"/>
      </a:dk2>
      <a:lt2>
        <a:srgbClr val="FFFFFF"/>
      </a:lt2>
      <a:accent1>
        <a:srgbClr val="6AB023"/>
      </a:accent1>
      <a:accent2>
        <a:srgbClr val="0087DC"/>
      </a:accent2>
      <a:accent3>
        <a:srgbClr val="FDBB30"/>
      </a:accent3>
      <a:accent4>
        <a:srgbClr val="DC241F"/>
      </a:accent4>
      <a:accent5>
        <a:srgbClr val="70147A"/>
      </a:accent5>
      <a:accent6>
        <a:srgbClr val="FFFF00"/>
      </a:accent6>
      <a:hlink>
        <a:srgbClr val="005658"/>
      </a:hlink>
      <a:folHlink>
        <a:srgbClr val="767779"/>
      </a:folHlink>
    </a:clrScheme>
    <a:fontScheme name="Survation">
      <a:majorFont>
        <a:latin typeface="Frank Regular"/>
        <a:ea typeface=""/>
        <a:cs typeface=""/>
      </a:majorFont>
      <a:minorFont>
        <a:latin typeface="Frank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4126</TotalTime>
  <Words>511</Words>
  <Application>Microsoft Office PowerPoint</Application>
  <PresentationFormat>Widescreen</PresentationFormat>
  <Paragraphs>27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Frank Regular</vt:lpstr>
      <vt:lpstr>Frank Regular</vt:lpstr>
      <vt:lpstr>Office Theme</vt:lpstr>
      <vt:lpstr>3_Office Theme</vt:lpstr>
      <vt:lpstr>2_Office Theme</vt:lpstr>
      <vt:lpstr>1_Office Theme</vt:lpstr>
      <vt:lpstr>4_Office Theme</vt:lpstr>
      <vt:lpstr>5_Office Theme</vt:lpstr>
      <vt:lpstr> Methodology: Telephone and Online Interviews of Muslim Adults living in the UK. Fieldwork: 15/07/24-29/07/24 Sample size: 550   </vt:lpstr>
      <vt:lpstr>Q1. Over the past year, do you think that anti-Muslim hate in society has increased, stayed the same or decreased in the UK? </vt:lpstr>
      <vt:lpstr>Q2. Have you or have you not experienced any incidents of anti-Muslim hatred in the last year?</vt:lpstr>
      <vt:lpstr>Q3. In the last year, which of the following have you personally experienced? </vt:lpstr>
      <vt:lpstr>Q4. You said you experienced at least one physical act of anti-muslim hate  Where did this (or these) incident(s) happen?</vt:lpstr>
      <vt:lpstr>Q5. You said you experienced at least one verbal act of anti-muslim hate. Where did this (or these) incident(s) happen? </vt:lpstr>
      <vt:lpstr>Q6. You said you experienced at least one physical attack in the last year  Did this (or these) occur:</vt:lpstr>
      <vt:lpstr>Q7. You said you experienced at least one verbal attack in the last year  Did this (or these) occur:</vt:lpstr>
      <vt:lpstr>Q8. You said you experienced at least one incident of online abuse in the last year  Did this (or these) occur:</vt:lpstr>
      <vt:lpstr>Q9. Thinking about the physical attack (or attacks) you experienced, did you take any of the following actions? </vt:lpstr>
      <vt:lpstr>Q10. Thinking about the verbal attack (or attacks) you experienced, did you take any of the following actions?</vt:lpstr>
      <vt:lpstr>Q11. Thinking about the incident (or incidents) of online abuse you experienced, did you take any of the following actions?</vt:lpstr>
      <vt:lpstr>Q12. On a scale of 0-10 where 10 means you feel very safe and 0 is not safe at all, how safe have you felt since October 7th?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Madhur Mehra</dc:creator>
  <cp:lastModifiedBy>Fiyaz</cp:lastModifiedBy>
  <cp:revision>313</cp:revision>
  <dcterms:created xsi:type="dcterms:W3CDTF">2020-04-27T15:49:55Z</dcterms:created>
  <dcterms:modified xsi:type="dcterms:W3CDTF">2024-07-31T21:55:11Z</dcterms:modified>
</cp:coreProperties>
</file>