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5" r:id="rId2"/>
    <p:sldMasterId id="2147483666" r:id="rId3"/>
    <p:sldMasterId id="2147483658" r:id="rId4"/>
    <p:sldMasterId id="2147483685" r:id="rId5"/>
    <p:sldMasterId id="2147483695" r:id="rId6"/>
  </p:sldMasterIdLst>
  <p:notesMasterIdLst>
    <p:notesMasterId r:id="rId20"/>
  </p:notesMasterIdLst>
  <p:handoutMasterIdLst>
    <p:handoutMasterId r:id="rId21"/>
  </p:handoutMasterIdLst>
  <p:sldIdLst>
    <p:sldId id="385" r:id="rId7"/>
    <p:sldId id="261" r:id="rId8"/>
    <p:sldId id="433" r:id="rId9"/>
    <p:sldId id="429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47F7D2-CA28-9337-ECFC-C90E8EDD008A}" name="David Izamoje" initials="DI" userId="David Izamoj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57"/>
    <a:srgbClr val="0C9848"/>
    <a:srgbClr val="0C8069"/>
    <a:srgbClr val="E0E2DA"/>
    <a:srgbClr val="FE5000"/>
    <a:srgbClr val="EB0000"/>
    <a:srgbClr val="D62249"/>
    <a:srgbClr val="732E8A"/>
    <a:srgbClr val="1599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7F503-32ED-4E1C-BF01-1388FA7BD24C}" v="79" dt="2024-07-31T08:52:17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4" autoAdjust="0"/>
    <p:restoredTop sz="94663"/>
  </p:normalViewPr>
  <p:slideViewPr>
    <p:cSldViewPr snapToGrid="0" snapToObjects="1" showGuides="1">
      <p:cViewPr varScale="1">
        <p:scale>
          <a:sx n="83" d="100"/>
          <a:sy n="83" d="100"/>
        </p:scale>
        <p:origin x="73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41E-49CC-86A1-2BB83C05B6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41E-49CC-86A1-2BB83C05B65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241E-49CC-86A1-2BB83C05B658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277F-4D1A-A113-D1C0047F6CE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Increased</c:v>
                </c:pt>
                <c:pt idx="1">
                  <c:v>Stayed the same</c:v>
                </c:pt>
                <c:pt idx="2">
                  <c:v>Decreased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0.24</c:v>
                </c:pt>
                <c:pt idx="2">
                  <c:v>7.0000000000000007E-2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1E-49CC-86A1-2BB83C05B6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6461314618281417"/>
          <c:y val="0.26352820412673889"/>
          <c:w val="0.13953678344554757"/>
          <c:h val="0.34683523040634778"/>
        </c:manualLayout>
      </c:layout>
      <c:overlay val="0"/>
      <c:txPr>
        <a:bodyPr/>
        <a:lstStyle/>
        <a:p>
          <a:pPr>
            <a:defRPr sz="1400" b="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Reported to the police</c:v>
                </c:pt>
                <c:pt idx="1">
                  <c:v>Reported to other authorities</c:v>
                </c:pt>
                <c:pt idx="2">
                  <c:v>Reported to organisations that provide support</c:v>
                </c:pt>
                <c:pt idx="3">
                  <c:v>Reported to a social media platform</c:v>
                </c:pt>
                <c:pt idx="4">
                  <c:v>Other action</c:v>
                </c:pt>
                <c:pt idx="5">
                  <c:v>Did not take any action</c:v>
                </c:pt>
                <c:pt idx="6">
                  <c:v>Don't know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0.11</c:v>
                </c:pt>
                <c:pt idx="4">
                  <c:v>0.06</c:v>
                </c:pt>
                <c:pt idx="5">
                  <c:v>0.69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Reported to the police</c:v>
                </c:pt>
                <c:pt idx="1">
                  <c:v>Reported to other authorities</c:v>
                </c:pt>
                <c:pt idx="2">
                  <c:v>Reported to organisations that provide support</c:v>
                </c:pt>
                <c:pt idx="3">
                  <c:v>Reported to a social media platform</c:v>
                </c:pt>
                <c:pt idx="4">
                  <c:v>Other action</c:v>
                </c:pt>
                <c:pt idx="5">
                  <c:v>Did not take any action</c:v>
                </c:pt>
                <c:pt idx="6">
                  <c:v>Don't know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0.05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0.55000000000000004</c:v>
                </c:pt>
                <c:pt idx="4">
                  <c:v>0.03</c:v>
                </c:pt>
                <c:pt idx="5">
                  <c:v>0.4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 10 - Very safe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 0 - Not at all safe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0.18</c:v>
                </c:pt>
                <c:pt idx="1">
                  <c:v>0.06</c:v>
                </c:pt>
                <c:pt idx="2">
                  <c:v>0.18</c:v>
                </c:pt>
                <c:pt idx="3">
                  <c:v>0.19</c:v>
                </c:pt>
                <c:pt idx="4">
                  <c:v>0.09</c:v>
                </c:pt>
                <c:pt idx="5">
                  <c:v>0.14000000000000001</c:v>
                </c:pt>
                <c:pt idx="6">
                  <c:v>0.06</c:v>
                </c:pt>
                <c:pt idx="7">
                  <c:v>0.04</c:v>
                </c:pt>
                <c:pt idx="8">
                  <c:v>0.02</c:v>
                </c:pt>
                <c:pt idx="9">
                  <c:v>0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l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41E-49CC-86A1-2BB83C05B65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241E-49CC-86A1-2BB83C05B658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41E-49CC-86A1-2BB83C05B65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 Have experienced</c:v>
                </c:pt>
                <c:pt idx="1">
                  <c:v> Have not experienced</c:v>
                </c:pt>
                <c:pt idx="2">
                  <c:v> 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</c:v>
                </c:pt>
                <c:pt idx="1">
                  <c:v>0.71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1E-49CC-86A1-2BB83C05B6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4633858267716535"/>
          <c:y val="0.31509754572772758"/>
          <c:w val="0.17998991973829359"/>
          <c:h val="0.3303958387550688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A physical act of anti-muslim hate</c:v>
                </c:pt>
                <c:pt idx="1">
                  <c:v>A verbal act of anti-muslim hate</c:v>
                </c:pt>
                <c:pt idx="2">
                  <c:v>Online act of anti-muslim abuse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0.15</c:v>
                </c:pt>
                <c:pt idx="1">
                  <c:v>0.8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On the street</c:v>
                </c:pt>
                <c:pt idx="1">
                  <c:v>On public transport</c:v>
                </c:pt>
                <c:pt idx="2">
                  <c:v>In the workplace/other institution</c:v>
                </c:pt>
                <c:pt idx="3">
                  <c:v>At a public event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0.67</c:v>
                </c:pt>
                <c:pt idx="1">
                  <c:v>0.28000000000000003</c:v>
                </c:pt>
                <c:pt idx="2">
                  <c:v>0.27</c:v>
                </c:pt>
                <c:pt idx="3">
                  <c:v>0.09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On the street</c:v>
                </c:pt>
                <c:pt idx="1">
                  <c:v>On public transport</c:v>
                </c:pt>
                <c:pt idx="2">
                  <c:v>In the workplace/other institution</c:v>
                </c:pt>
                <c:pt idx="3">
                  <c:v>At a public event</c:v>
                </c:pt>
                <c:pt idx="4">
                  <c:v>In comments in conversation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0.62</c:v>
                </c:pt>
                <c:pt idx="1">
                  <c:v>0.26</c:v>
                </c:pt>
                <c:pt idx="2">
                  <c:v>0.22</c:v>
                </c:pt>
                <c:pt idx="3">
                  <c:v>0.14000000000000001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4"/>
                <c:pt idx="0">
                  <c:v> Before October 7th</c:v>
                </c:pt>
                <c:pt idx="1">
                  <c:v> Since October 7th</c:v>
                </c:pt>
                <c:pt idx="2">
                  <c:v> Both before and after October 7th</c:v>
                </c:pt>
                <c:pt idx="3">
                  <c:v> I Don't remember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</c:v>
                </c:pt>
                <c:pt idx="1">
                  <c:v>0.44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4"/>
                <c:pt idx="0">
                  <c:v> Before October 7th</c:v>
                </c:pt>
                <c:pt idx="1">
                  <c:v> Since October 7th</c:v>
                </c:pt>
                <c:pt idx="2">
                  <c:v> Both before and after October 7th</c:v>
                </c:pt>
                <c:pt idx="3">
                  <c:v> I Don't remember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0.16</c:v>
                </c:pt>
                <c:pt idx="1">
                  <c:v>0.51</c:v>
                </c:pt>
                <c:pt idx="2">
                  <c:v>0.28999999999999998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4"/>
                <c:pt idx="0">
                  <c:v> Before October 7th</c:v>
                </c:pt>
                <c:pt idx="1">
                  <c:v> Since October 7th</c:v>
                </c:pt>
                <c:pt idx="2">
                  <c:v> Both before and after October 7th</c:v>
                </c:pt>
                <c:pt idx="3">
                  <c:v> I Don't remember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0.34</c:v>
                </c:pt>
                <c:pt idx="2">
                  <c:v>0.44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Reported to the police</c:v>
                </c:pt>
                <c:pt idx="1">
                  <c:v>Reported to other authorities</c:v>
                </c:pt>
                <c:pt idx="2">
                  <c:v>Reported to organisations that provide support</c:v>
                </c:pt>
                <c:pt idx="3">
                  <c:v>Reported to a social media platform</c:v>
                </c:pt>
                <c:pt idx="4">
                  <c:v>Other action</c:v>
                </c:pt>
                <c:pt idx="5">
                  <c:v>Did not take any action</c:v>
                </c:pt>
                <c:pt idx="6">
                  <c:v>Don't know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0.51</c:v>
                </c:pt>
                <c:pt idx="1">
                  <c:v>0.27</c:v>
                </c:pt>
                <c:pt idx="2">
                  <c:v>0.31</c:v>
                </c:pt>
                <c:pt idx="3">
                  <c:v>0.27</c:v>
                </c:pt>
                <c:pt idx="4">
                  <c:v>0.1</c:v>
                </c:pt>
                <c:pt idx="5">
                  <c:v>0.27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7E-4600-BAA6-FD420097F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C8C8C8"/>
            </a:solidFill>
          </a:ln>
        </c:spPr>
        <c:txPr>
          <a:bodyPr/>
          <a:lstStyle/>
          <a:p>
            <a:pPr>
              <a:defRPr sz="1600" b="0">
                <a:solidFill>
                  <a:srgbClr val="000000"/>
                </a:solidFill>
              </a:defRPr>
            </a:pPr>
            <a:endParaRPr lang="en-U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-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B72D36-98DD-4B66-9EFB-7EDFA0174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91570-916A-447A-81CB-57FBF65968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61DD5-28EB-45D7-9EEF-018186631A5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83564-C9C5-41B9-A420-8E21A2D139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BEFF9-B334-4994-ADDF-3D4C2440F0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06D45-4109-4AD0-BB55-BEA62F1D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586C7-0A88-4309-83AC-463739A0082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F61C9-A767-44B1-B7CF-CBA29F64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7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0880" y="4721943"/>
            <a:ext cx="5447030" cy="447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692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2455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4212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780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305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854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46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18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0863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411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171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{question}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C2FE61-BA2A-4751-9E9F-556ABB1068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5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foot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574C8D-9493-49F8-BD3F-A9F8612159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05574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9539CD-8AE2-4F72-A84C-C760F6D198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74535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{question}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6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D6345-DE83-B14D-8C8C-C79B96649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8419E-FEF7-A645-B2BD-8BAE166D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95C04B-DD5F-4B13-B6C9-A0B463CC92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492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{question}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825448F-BB28-414D-906A-EB302E46EC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94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5602-C1AE-DA4B-A0D0-C4FE7CE8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B090-49D8-2D4A-9099-CF093CE9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F645-5AA0-8042-8467-12C3EB5EA3E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{question}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44544D1-8EBC-4801-8AAD-CE1AB2FA9B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D3A51-96BB-B74C-9E49-8192DADBF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E02F4-0C80-4143-8EE3-E64D6D460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9687D-4914-9342-8FE1-A0DA2ADC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2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CE6DC-9592-1F4D-989C-39161B36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0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9815-9771-054D-98E2-0E78C64EA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9F9CB-F502-A441-93BE-6C4D229F8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27F2C-A6B0-7A4A-81AE-724F7F45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16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8D4E-0B2D-2E43-9EB0-A8A936D5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D6345-DE83-B14D-8C8C-C79B96649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8419E-FEF7-A645-B2BD-8BAE166D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6861-7A30-214E-8FF2-73A3769B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15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4E4A-BFB1-244D-A5FC-11EF9337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D7A0E-5F9A-454A-91D6-073439C3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70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5602-C1AE-DA4B-A0D0-C4FE7CE8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B090-49D8-2D4A-9099-CF093CE9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F645-5AA0-8042-8467-12C3EB5EA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D8972-2948-4441-A2F2-B1C9DDE2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0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9028-4E47-244D-A66A-D3155D2D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14C84-F42D-904C-97C5-93305DA28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2E81D-AC3A-8544-BADD-21994004D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B5F9E-1705-0F46-8E45-CA9DB7F5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9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882"/>
            <a:ext cx="10515600" cy="558913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574C8D-9493-49F8-BD3F-A9F8612159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05574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9539CD-8AE2-4F72-A84C-C760F6D198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009016"/>
            <a:ext cx="9520238" cy="498987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{question}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606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D3A51-96BB-B74C-9E49-8192DADBF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E02F4-0C80-4143-8EE3-E64D6D460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9687D-4914-9342-8FE1-A0DA2ADC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92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CE6DC-9592-1F4D-989C-39161B36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6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9815-9771-054D-98E2-0E78C64EA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9F9CB-F502-A441-93BE-6C4D229F8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27F2C-A6B0-7A4A-81AE-724F7F45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1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8D4E-0B2D-2E43-9EB0-A8A936D5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D6345-DE83-B14D-8C8C-C79B96649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8419E-FEF7-A645-B2BD-8BAE166D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6861-7A30-214E-8FF2-73A3769B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78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4E4A-BFB1-244D-A5FC-11EF9337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D7A0E-5F9A-454A-91D6-073439C3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26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5602-C1AE-DA4B-A0D0-C4FE7CE8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B090-49D8-2D4A-9099-CF093CE9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F645-5AA0-8042-8467-12C3EB5EA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D8972-2948-4441-A2F2-B1C9DDE2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054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9028-4E47-244D-A66A-D3155D2D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14C84-F42D-904C-97C5-93305DA28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2E81D-AC3A-8544-BADD-21994004D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B5F9E-1705-0F46-8E45-CA9DB7F5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25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accen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606811" y="5877875"/>
            <a:ext cx="492111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6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6111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645876" y="2257683"/>
            <a:ext cx="7690338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>
            <a:lvl1pPr marL="457200" lvl="0" indent="-228600" algn="l">
              <a:lnSpc>
                <a:spcPct val="105882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4080"/>
              <a:buNone/>
              <a:defRPr sz="3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2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200" b="1"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200" b="1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200" b="1"/>
            </a:lvl5pPr>
            <a:lvl6pPr marL="2743200" lvl="5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8" name="Google Shape;18;p15"/>
          <p:cNvCxnSpPr/>
          <p:nvPr/>
        </p:nvCxnSpPr>
        <p:spPr>
          <a:xfrm>
            <a:off x="741817" y="3209208"/>
            <a:ext cx="1084378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15"/>
          <p:cNvSpPr txBox="1">
            <a:spLocks noGrp="1"/>
          </p:cNvSpPr>
          <p:nvPr>
            <p:ph type="body" idx="2"/>
          </p:nvPr>
        </p:nvSpPr>
        <p:spPr>
          <a:xfrm>
            <a:off x="606811" y="3607526"/>
            <a:ext cx="36020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160"/>
              <a:buNone/>
              <a:defRPr sz="18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6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60"/>
              <a:buNone/>
              <a:defRPr/>
            </a:lvl3pPr>
            <a:lvl4pPr marL="1828800" lvl="3" indent="-36576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60"/>
              <a:buChar char="–"/>
              <a:defRPr/>
            </a:lvl4pPr>
            <a:lvl5pPr marL="2286000" lvl="4" indent="-36576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16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>
            <a:spLocks noGrp="1"/>
          </p:cNvSpPr>
          <p:nvPr>
            <p:ph type="pic" idx="3"/>
          </p:nvPr>
        </p:nvSpPr>
        <p:spPr>
          <a:xfrm>
            <a:off x="9288464" y="4979033"/>
            <a:ext cx="2296725" cy="1356042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31437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Grey">
  <p:cSld name="Main Gre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1578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white">
  <p:cSld name="Main whit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565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foot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574C8D-9493-49F8-BD3F-A9F8612159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05574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9539CD-8AE2-4F72-A84C-C760F6D198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74535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{question}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37678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Grey">
  <p:cSld name="1_Main Gre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8728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 Below">
  <p:cSld name="Q Below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body" idx="1"/>
          </p:nvPr>
        </p:nvSpPr>
        <p:spPr>
          <a:xfrm>
            <a:off x="838200" y="419882"/>
            <a:ext cx="10515600" cy="558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2"/>
          </p:nvPr>
        </p:nvSpPr>
        <p:spPr>
          <a:xfrm>
            <a:off x="838200" y="6505574"/>
            <a:ext cx="9520238" cy="333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3"/>
          </p:nvPr>
        </p:nvSpPr>
        <p:spPr>
          <a:xfrm>
            <a:off x="838200" y="6009016"/>
            <a:ext cx="9520238" cy="49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65117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 footer grey">
  <p:cSld name="Q footer gre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2"/>
          </p:nvPr>
        </p:nvSpPr>
        <p:spPr>
          <a:xfrm>
            <a:off x="838200" y="6505574"/>
            <a:ext cx="9520238" cy="333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3"/>
          </p:nvPr>
        </p:nvSpPr>
        <p:spPr>
          <a:xfrm>
            <a:off x="838200" y="6174535"/>
            <a:ext cx="9520238" cy="333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3262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hart Grey">
  <p:cSld name="2 Chart Gre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3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1670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right grey">
  <p:cSld name="Chart right gre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3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27353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{question}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C2FE61-BA2A-4751-9E9F-556ABB1068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968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{question}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C2FE61-BA2A-4751-9E9F-556ABB1068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61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882"/>
            <a:ext cx="10515600" cy="558913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574C8D-9493-49F8-BD3F-A9F8612159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05574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9539CD-8AE2-4F72-A84C-C760F6D198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009016"/>
            <a:ext cx="9520238" cy="498987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{question}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898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foot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574C8D-9493-49F8-BD3F-A9F8612159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05574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9539CD-8AE2-4F72-A84C-C760F6D198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74535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{question}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05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D6345-DE83-B14D-8C8C-C79B96649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8419E-FEF7-A645-B2BD-8BAE166D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95C04B-DD5F-4B13-B6C9-A0B463CC92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492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{question}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825448F-BB28-414D-906A-EB302E46EC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D6345-DE83-B14D-8C8C-C79B96649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8419E-FEF7-A645-B2BD-8BAE166D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95C04B-DD5F-4B13-B6C9-A0B463CC92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492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{question}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825448F-BB28-414D-906A-EB302E46EC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391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5602-C1AE-DA4B-A0D0-C4FE7CE8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B090-49D8-2D4A-9099-CF093CE9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F645-5AA0-8042-8467-12C3EB5EA3E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{question}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44544D1-8EBC-4801-8AAD-CE1AB2FA9B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0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5602-C1AE-DA4B-A0D0-C4FE7CE8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B090-49D8-2D4A-9099-CF093CE9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F645-5AA0-8042-8467-12C3EB5EA3E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{question}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44544D1-8EBC-4801-8AAD-CE1AB2FA9B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4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Grey">
  <p:cSld name="1_Main Gre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8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823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{question}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C2FE61-BA2A-4751-9E9F-556ABB1068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9520238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2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882"/>
            <a:ext cx="10515600" cy="558913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574C8D-9493-49F8-BD3F-A9F8612159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05574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9539CD-8AE2-4F72-A84C-C760F6D198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009016"/>
            <a:ext cx="9520238" cy="498987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{question}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786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foot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206A-8E41-DA45-B661-5C049E90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E906-AB7E-9D43-BB6F-054E097C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574C8D-9493-49F8-BD3F-A9F8612159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05574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{base}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9539CD-8AE2-4F72-A84C-C760F6D198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74535"/>
            <a:ext cx="9520238" cy="333468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{question}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0246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D37E7-8B84-564F-96AE-859634A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F2F67-CB82-0842-9E04-29ACFE179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29C2A-26B3-624A-B070-736D61304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77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Google Shape;61;p14">
            <a:extLst>
              <a:ext uri="{FF2B5EF4-FFF2-40B4-BE49-F238E27FC236}">
                <a16:creationId xmlns:a16="http://schemas.microsoft.com/office/drawing/2014/main" id="{23D58EEC-9A03-E647-B325-6F8A2181670A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8">
            <a:alphaModFix/>
          </a:blip>
          <a:srcRect/>
          <a:stretch/>
        </p:blipFill>
        <p:spPr>
          <a:xfrm>
            <a:off x="10316332" y="6247753"/>
            <a:ext cx="1875668" cy="5823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0DDE372-00C2-4670-9B87-D21F669BD948}"/>
              </a:ext>
            </a:extLst>
          </p:cNvPr>
          <p:cNvSpPr txBox="1">
            <a:spLocks/>
          </p:cNvSpPr>
          <p:nvPr userDrawn="1"/>
        </p:nvSpPr>
        <p:spPr>
          <a:xfrm>
            <a:off x="76065" y="6356350"/>
            <a:ext cx="561975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1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B7B01FA-238F-4BD4-A50D-9DAC041957F0}" type="slidenum"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l"/>
              <a:t>‹#›</a:t>
            </a:fld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4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81" r:id="rId3"/>
    <p:sldLayoutId id="2147483652" r:id="rId4"/>
    <p:sldLayoutId id="2147483656" r:id="rId5"/>
    <p:sldLayoutId id="214748368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D37E7-8B84-564F-96AE-859634A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F2F67-CB82-0842-9E04-29ACFE179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29C2A-26B3-624A-B070-736D61304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77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2" descr="Survation | Surveying the Nation">
            <a:extLst>
              <a:ext uri="{FF2B5EF4-FFF2-40B4-BE49-F238E27FC236}">
                <a16:creationId xmlns:a16="http://schemas.microsoft.com/office/drawing/2014/main" id="{5A80BD40-0898-42AF-8864-FE3BB61814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171" y="6348336"/>
            <a:ext cx="1676349" cy="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C39A6A80-7BDC-4501-A961-3D572B56D0C7}"/>
              </a:ext>
            </a:extLst>
          </p:cNvPr>
          <p:cNvSpPr txBox="1">
            <a:spLocks/>
          </p:cNvSpPr>
          <p:nvPr userDrawn="1"/>
        </p:nvSpPr>
        <p:spPr>
          <a:xfrm>
            <a:off x="76065" y="6356350"/>
            <a:ext cx="561975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1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B7B01FA-238F-4BD4-A50D-9DAC041957F0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l"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0" r:id="rId2"/>
    <p:sldLayoutId id="2147483682" r:id="rId3"/>
    <p:sldLayoutId id="2147483677" r:id="rId4"/>
    <p:sldLayoutId id="2147483678" r:id="rId5"/>
    <p:sldLayoutId id="214748367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D37E7-8B84-564F-96AE-859634A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F2F67-CB82-0842-9E04-29ACFE179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29C2A-26B3-624A-B070-736D61304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77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Google Shape;61;p14">
            <a:extLst>
              <a:ext uri="{FF2B5EF4-FFF2-40B4-BE49-F238E27FC236}">
                <a16:creationId xmlns:a16="http://schemas.microsoft.com/office/drawing/2014/main" id="{23D58EEC-9A03-E647-B325-6F8A2181670A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9">
            <a:alphaModFix/>
          </a:blip>
          <a:srcRect/>
          <a:stretch/>
        </p:blipFill>
        <p:spPr>
          <a:xfrm>
            <a:off x="10316332" y="6247753"/>
            <a:ext cx="1875668" cy="5823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51317F2D-568B-4C5F-914E-8470F6A41E0D}"/>
              </a:ext>
            </a:extLst>
          </p:cNvPr>
          <p:cNvSpPr txBox="1">
            <a:spLocks/>
          </p:cNvSpPr>
          <p:nvPr userDrawn="1"/>
        </p:nvSpPr>
        <p:spPr>
          <a:xfrm>
            <a:off x="76065" y="6356350"/>
            <a:ext cx="561975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1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B7B01FA-238F-4BD4-A50D-9DAC041957F0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l"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67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D37E7-8B84-564F-96AE-859634A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F2F67-CB82-0842-9E04-29ACFE179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29C2A-26B3-624A-B070-736D61304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77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2" descr="Survation | Surveying the Nation">
            <a:extLst>
              <a:ext uri="{FF2B5EF4-FFF2-40B4-BE49-F238E27FC236}">
                <a16:creationId xmlns:a16="http://schemas.microsoft.com/office/drawing/2014/main" id="{7518536E-D0ED-2742-89A4-3B5B5FADF2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171" y="6348336"/>
            <a:ext cx="1676349" cy="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A4745E1-5D34-4A04-B04A-5E6A340D700A}"/>
              </a:ext>
            </a:extLst>
          </p:cNvPr>
          <p:cNvSpPr txBox="1">
            <a:spLocks/>
          </p:cNvSpPr>
          <p:nvPr userDrawn="1"/>
        </p:nvSpPr>
        <p:spPr>
          <a:xfrm>
            <a:off x="76065" y="6356350"/>
            <a:ext cx="561975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1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B7B01FA-238F-4BD4-A50D-9DAC041957F0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l"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8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2DA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9377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A8A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13" name="Google Shape;13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316332" y="6247753"/>
            <a:ext cx="1875668" cy="58231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4"/>
          <p:cNvSpPr txBox="1"/>
          <p:nvPr/>
        </p:nvSpPr>
        <p:spPr>
          <a:xfrm>
            <a:off x="7606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55959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55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rgbClr val="55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32682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D37E7-8B84-564F-96AE-859634A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F2F67-CB82-0842-9E04-29ACFE179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3025"/>
            <a:ext cx="10515600" cy="483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29C2A-26B3-624A-B070-736D61304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77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Google Shape;61;p14">
            <a:extLst>
              <a:ext uri="{FF2B5EF4-FFF2-40B4-BE49-F238E27FC236}">
                <a16:creationId xmlns:a16="http://schemas.microsoft.com/office/drawing/2014/main" id="{23D58EEC-9A03-E647-B325-6F8A2181670A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10316332" y="6247753"/>
            <a:ext cx="1875668" cy="5823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0DDE372-00C2-4670-9B87-D21F669BD948}"/>
              </a:ext>
            </a:extLst>
          </p:cNvPr>
          <p:cNvSpPr txBox="1">
            <a:spLocks/>
          </p:cNvSpPr>
          <p:nvPr userDrawn="1"/>
        </p:nvSpPr>
        <p:spPr>
          <a:xfrm>
            <a:off x="76065" y="6356350"/>
            <a:ext cx="561975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1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0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/>
          <p:nvPr/>
        </p:nvSpPr>
        <p:spPr>
          <a:xfrm>
            <a:off x="-12600" y="5119500"/>
            <a:ext cx="12204600" cy="17385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2021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1F202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title"/>
          </p:nvPr>
        </p:nvSpPr>
        <p:spPr>
          <a:xfrm>
            <a:off x="606811" y="5428454"/>
            <a:ext cx="6765539" cy="109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br>
              <a:rPr lang="en-GB" dirty="0">
                <a:solidFill>
                  <a:srgbClr val="000000"/>
                </a:solidFill>
                <a:latin typeface="Frank regular"/>
              </a:rPr>
            </a:br>
            <a:r>
              <a:rPr lang="en-GB" b="1" dirty="0">
                <a:solidFill>
                  <a:srgbClr val="000000"/>
                </a:solidFill>
                <a:latin typeface="Frank regular"/>
              </a:rPr>
              <a:t>Methodology:</a:t>
            </a:r>
            <a:r>
              <a:rPr lang="en-GB" dirty="0">
                <a:solidFill>
                  <a:srgbClr val="000000"/>
                </a:solidFill>
                <a:latin typeface="Frank regular"/>
              </a:rPr>
              <a:t> Telephone and Online Interviews of Muslim Adults living in the UK.</a:t>
            </a:r>
            <a:br>
              <a:rPr lang="en-GB" dirty="0">
                <a:solidFill>
                  <a:srgbClr val="000000"/>
                </a:solidFill>
                <a:latin typeface="Frank regular"/>
              </a:rPr>
            </a:br>
            <a:r>
              <a:rPr lang="en-GB" b="1" dirty="0">
                <a:solidFill>
                  <a:srgbClr val="000000"/>
                </a:solidFill>
                <a:latin typeface="Frank regular"/>
              </a:rPr>
              <a:t>Fieldwork: </a:t>
            </a:r>
            <a:r>
              <a:rPr lang="en-GB" dirty="0">
                <a:solidFill>
                  <a:srgbClr val="000000"/>
                </a:solidFill>
                <a:latin typeface="Frank regular"/>
              </a:rPr>
              <a:t>15/07/24-29/07/24</a:t>
            </a:r>
            <a:br>
              <a:rPr lang="en-GB" b="1" dirty="0">
                <a:solidFill>
                  <a:srgbClr val="000000"/>
                </a:solidFill>
                <a:latin typeface="Frank regular"/>
              </a:rPr>
            </a:br>
            <a:r>
              <a:rPr lang="en-GB" b="1" dirty="0">
                <a:solidFill>
                  <a:srgbClr val="000000"/>
                </a:solidFill>
                <a:latin typeface="Frank regular"/>
              </a:rPr>
              <a:t>Sample size: 550</a:t>
            </a:r>
            <a:br>
              <a:rPr lang="en-GB" dirty="0">
                <a:solidFill>
                  <a:srgbClr val="000000"/>
                </a:solidFill>
              </a:rPr>
            </a:br>
            <a:br>
              <a:rPr lang="en-GB" dirty="0">
                <a:solidFill>
                  <a:srgbClr val="000000"/>
                </a:solidFill>
              </a:rPr>
            </a:br>
            <a:br>
              <a:rPr lang="en-GB" dirty="0">
                <a:solidFill>
                  <a:srgbClr val="000000"/>
                </a:solidFill>
              </a:rPr>
            </a:br>
            <a:endParaRPr dirty="0">
              <a:solidFill>
                <a:srgbClr val="000000"/>
              </a:solidFill>
            </a:endParaRPr>
          </a:p>
        </p:txBody>
      </p:sp>
      <p:sp>
        <p:nvSpPr>
          <p:cNvPr id="164" name="Google Shape;164;p1"/>
          <p:cNvSpPr txBox="1">
            <a:spLocks noGrp="1"/>
          </p:cNvSpPr>
          <p:nvPr>
            <p:ph type="body" idx="1"/>
          </p:nvPr>
        </p:nvSpPr>
        <p:spPr>
          <a:xfrm>
            <a:off x="630536" y="2177623"/>
            <a:ext cx="5066739" cy="1429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72004" lvl="0" indent="0" algn="l" rtl="0">
              <a:lnSpc>
                <a:spcPct val="10588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80"/>
              <a:buNone/>
            </a:pPr>
            <a:r>
              <a:rPr lang="en-GB" sz="4800" dirty="0">
                <a:ln>
                  <a:solidFill>
                    <a:schemeClr val="tx1">
                      <a:alpha val="50000"/>
                    </a:schemeClr>
                  </a:solidFill>
                </a:ln>
                <a:latin typeface="Frank regular"/>
              </a:rPr>
              <a:t>UK Muslim Survey</a:t>
            </a:r>
          </a:p>
          <a:p>
            <a:pPr marL="72004" lvl="0" indent="0" algn="l" rtl="0">
              <a:lnSpc>
                <a:spcPct val="10588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80"/>
              <a:buNone/>
            </a:pPr>
            <a:endParaRPr dirty="0"/>
          </a:p>
        </p:txBody>
      </p:sp>
      <p:sp>
        <p:nvSpPr>
          <p:cNvPr id="165" name="Google Shape;165;p1"/>
          <p:cNvSpPr txBox="1">
            <a:spLocks noGrp="1"/>
          </p:cNvSpPr>
          <p:nvPr>
            <p:ph type="body" idx="2"/>
          </p:nvPr>
        </p:nvSpPr>
        <p:spPr>
          <a:xfrm>
            <a:off x="447420" y="4264498"/>
            <a:ext cx="52498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60"/>
              <a:buNone/>
            </a:pPr>
            <a:r>
              <a:rPr lang="en-GB" sz="2000" dirty="0">
                <a:latin typeface="Frank regular"/>
              </a:rPr>
              <a:t>Conducted by Survation on behalf of Tell Mama</a:t>
            </a:r>
            <a:endParaRPr sz="2000" dirty="0">
              <a:latin typeface="Frank regular"/>
            </a:endParaRPr>
          </a:p>
        </p:txBody>
      </p:sp>
      <p:pic>
        <p:nvPicPr>
          <p:cNvPr id="166" name="Google Shape;166;p1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16619" y="6115302"/>
            <a:ext cx="2338560" cy="40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Tell MAMA - Victim Advice Line">
            <a:extLst>
              <a:ext uri="{FF2B5EF4-FFF2-40B4-BE49-F238E27FC236}">
                <a16:creationId xmlns:a16="http://schemas.microsoft.com/office/drawing/2014/main" id="{5C722690-0A8C-5B59-7937-77EB0CE23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3381375"/>
            <a:ext cx="6096001" cy="221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Q9. Thinking about the physical attack (or attacks) you experienced, did you take any of the following actions?</a:t>
            </a:r>
            <a:br>
              <a:rPr lang="en-US" sz="1800" b="1" i="0" u="none" strike="noStrike" dirty="0">
                <a:solidFill>
                  <a:srgbClr val="000000"/>
                </a:solidFill>
                <a:effectLst/>
              </a:rPr>
            </a:br>
            <a:endParaRPr lang="en-US" sz="18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6115539-55D8-438F-BB69-A8E27EEE750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experienced a physical act of anti-Muslim hate. Unweighted total: 23.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3977104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463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Q10. Thinking about the verbal attack (or attacks) you experienced, did you take any of the following actions?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148386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CAC2270-A226-E1F6-0695-F3F87061FA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experienced a verbal act of anti-Muslim hate. Unweighted total: 111.</a:t>
            </a:r>
          </a:p>
        </p:txBody>
      </p:sp>
    </p:spTree>
    <p:extLst>
      <p:ext uri="{BB962C8B-B14F-4D97-AF65-F5344CB8AC3E}">
        <p14:creationId xmlns:p14="http://schemas.microsoft.com/office/powerpoint/2010/main" val="173615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Q11. Thinking about the incident (or incidents) of online abuse you experienced, did you take any of the following actions?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2376251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E0E5A11-1AED-C161-5EC8-F81EAAEF29D9}"/>
              </a:ext>
            </a:extLst>
          </p:cNvPr>
          <p:cNvSpPr txBox="1">
            <a:spLocks/>
          </p:cNvSpPr>
          <p:nvPr/>
        </p:nvSpPr>
        <p:spPr>
          <a:xfrm>
            <a:off x="742950" y="6310311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lnSpcReduction="10000"/>
          </a:bodyPr>
          <a:lstStyle>
            <a:lvl1pPr marL="4572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None/>
              <a:defRPr lang="en-GB" sz="12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914400" lvl="1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GB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371600" lvl="2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GB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GB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BASE: Respondents who experienced an incident of online abuse. Unweighted total: 51.</a:t>
            </a:r>
          </a:p>
        </p:txBody>
      </p:sp>
    </p:spTree>
    <p:extLst>
      <p:ext uri="{BB962C8B-B14F-4D97-AF65-F5344CB8AC3E}">
        <p14:creationId xmlns:p14="http://schemas.microsoft.com/office/powerpoint/2010/main" val="1976317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Q12. On a scale of 0-10 where 10 means you feel very safe and 0 is not safe at all, how safe have you felt since October 7th?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4039186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E0E5A11-1AED-C161-5EC8-F81EAAEF29D9}"/>
              </a:ext>
            </a:extLst>
          </p:cNvPr>
          <p:cNvSpPr txBox="1">
            <a:spLocks/>
          </p:cNvSpPr>
          <p:nvPr/>
        </p:nvSpPr>
        <p:spPr>
          <a:xfrm>
            <a:off x="742950" y="6310311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lnSpcReduction="10000"/>
          </a:bodyPr>
          <a:lstStyle>
            <a:lvl1pPr marL="4572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None/>
              <a:defRPr lang="en-GB" sz="12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914400" lvl="1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GB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371600" lvl="2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GB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GB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2021"/>
              </a:buClr>
              <a:buSzPts val="1200"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F2021"/>
                </a:solidFill>
                <a:effectLst/>
                <a:uLnTx/>
                <a:uFillTx/>
                <a:latin typeface="Frank Regular"/>
                <a:ea typeface="+mn-ea"/>
                <a:cs typeface="Arial" panose="020B0604020202020204" pitchFamily="34" charset="0"/>
              </a:rPr>
              <a:t>BASE: All respondents. Unweighted total: 550. </a:t>
            </a:r>
          </a:p>
        </p:txBody>
      </p:sp>
    </p:spTree>
    <p:extLst>
      <p:ext uri="{BB962C8B-B14F-4D97-AF65-F5344CB8AC3E}">
        <p14:creationId xmlns:p14="http://schemas.microsoft.com/office/powerpoint/2010/main" val="115018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Q1. Over the past year, do you think that anti-Muslim hate in society has increased, stayed the same or decreased in the UK?</a:t>
            </a:r>
            <a:br>
              <a:rPr lang="en-US" sz="1800" b="1" i="0" u="none" strike="noStrike" dirty="0">
                <a:solidFill>
                  <a:srgbClr val="000000"/>
                </a:solidFill>
                <a:effectLst/>
              </a:rPr>
            </a:br>
            <a:endParaRPr lang="en-US" sz="18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 dirty="0">
                <a:solidFill>
                  <a:schemeClr val="dk1"/>
                </a:solidFill>
              </a:rPr>
              <a:t>BASE: All respondents. Unweighted total: 550.</a:t>
            </a:r>
            <a:endParaRPr lang="en-GB" dirty="0"/>
          </a:p>
        </p:txBody>
      </p:sp>
      <p:graphicFrame>
        <p:nvGraphicFramePr>
          <p:cNvPr id="5" name="Google Shape;290;p20">
            <a:extLst>
              <a:ext uri="{FF2B5EF4-FFF2-40B4-BE49-F238E27FC236}">
                <a16:creationId xmlns:a16="http://schemas.microsoft.com/office/drawing/2014/main" id="{C15451C0-E244-4194-9E7A-1812A2C341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39211"/>
              </p:ext>
            </p:extLst>
          </p:nvPr>
        </p:nvGraphicFramePr>
        <p:xfrm>
          <a:off x="838200" y="1343025"/>
          <a:ext cx="10515600" cy="483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Q2. Have you or have you not experienced any incidents of anti-Muslim hatred in the last year?</a:t>
            </a:r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 dirty="0">
                <a:solidFill>
                  <a:schemeClr val="dk1"/>
                </a:solidFill>
              </a:rPr>
              <a:t>BASE: All respondents. Unweighted total: 550.</a:t>
            </a:r>
            <a:endParaRPr lang="en-GB" dirty="0"/>
          </a:p>
        </p:txBody>
      </p:sp>
      <p:graphicFrame>
        <p:nvGraphicFramePr>
          <p:cNvPr id="5" name="Google Shape;290;p20">
            <a:extLst>
              <a:ext uri="{FF2B5EF4-FFF2-40B4-BE49-F238E27FC236}">
                <a16:creationId xmlns:a16="http://schemas.microsoft.com/office/drawing/2014/main" id="{C15451C0-E244-4194-9E7A-1812A2C341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5615961"/>
              </p:ext>
            </p:extLst>
          </p:nvPr>
        </p:nvGraphicFramePr>
        <p:xfrm>
          <a:off x="838200" y="1343025"/>
          <a:ext cx="10515600" cy="483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842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Q3. In the last year, which of the following have you personally experienced?</a:t>
            </a:r>
            <a:br>
              <a:rPr lang="en-US" sz="1800" b="1" i="0" u="none" strike="noStrike" dirty="0">
                <a:solidFill>
                  <a:srgbClr val="000000"/>
                </a:solidFill>
                <a:effectLst/>
              </a:rPr>
            </a:br>
            <a:endParaRPr lang="en-US" sz="18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6115539-55D8-438F-BB69-A8E27EEE750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have experienced incidents of anti-Muslim hate</a:t>
            </a:r>
            <a:r>
              <a:rPr lang="en-GB" dirty="0"/>
              <a:t>. Unweighted total: 139</a:t>
            </a:r>
            <a:endParaRPr lang="en-US" dirty="0"/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557450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5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Q4. You said you experienced at least one physical act of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anti-muslim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hate  Where did this (or these) incident(s) happen?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6115539-55D8-438F-BB69-A8E27EEE750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experienced a physical act of anti-Muslim hate. Unweighted total: 23.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900933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86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Q5. You said you experienced at least one verbal act of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</a:rPr>
              <a:t>anti-muslim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 hate. Where did this (or these) incident(s) happen?</a:t>
            </a:r>
            <a:br>
              <a:rPr lang="en-US" sz="1800" b="1" i="0" u="none" strike="noStrike" dirty="0">
                <a:solidFill>
                  <a:srgbClr val="000000"/>
                </a:solidFill>
                <a:effectLst/>
              </a:rPr>
            </a:br>
            <a:endParaRPr lang="en-US" sz="18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6115539-55D8-438F-BB69-A8E27EEE750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experienced a verbal act of anti-Muslim hate. Unweighted total: 111.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5382212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1522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Q6. You said you experienced at least one physical attack in the last year  Did this (or these) occur: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6115539-55D8-438F-BB69-A8E27EEE750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experienced a physical act of anti-Muslim hate. Unweighted total: 23.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8633147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59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Q7. You said you experienced at least one verbal attack in the last year  Did this (or these) occur: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341698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CAC2270-A226-E1F6-0695-F3F87061FA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experienced a verbal act of anti-Muslim hate. Unweighted total: 111.</a:t>
            </a:r>
          </a:p>
        </p:txBody>
      </p:sp>
    </p:spTree>
    <p:extLst>
      <p:ext uri="{BB962C8B-B14F-4D97-AF65-F5344CB8AC3E}">
        <p14:creationId xmlns:p14="http://schemas.microsoft.com/office/powerpoint/2010/main" val="966165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0">
              <a:spcBef>
                <a:spcPts val="0"/>
              </a:spcBef>
              <a:spcAft>
                <a:spcPts val="1275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Q8. You said you experienced at least one incident of online abuse in the last year  Did this (or these) occur:</a:t>
            </a:r>
          </a:p>
        </p:txBody>
      </p:sp>
      <p:graphicFrame>
        <p:nvGraphicFramePr>
          <p:cNvPr id="2" name="Google Shape;163;p2">
            <a:extLst>
              <a:ext uri="{FF2B5EF4-FFF2-40B4-BE49-F238E27FC236}">
                <a16:creationId xmlns:a16="http://schemas.microsoft.com/office/drawing/2014/main" id="{8A92D19A-EE46-7BED-587A-780A1A186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560201"/>
              </p:ext>
            </p:extLst>
          </p:nvPr>
        </p:nvGraphicFramePr>
        <p:xfrm>
          <a:off x="838200" y="1157681"/>
          <a:ext cx="10780552" cy="507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CAC2270-A226-E1F6-0695-F3F87061FA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6356350"/>
            <a:ext cx="9520238" cy="365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BASE: Respondents who experienced an incident of online abuse. Unweighted total: 51.</a:t>
            </a:r>
          </a:p>
        </p:txBody>
      </p:sp>
    </p:spTree>
    <p:extLst>
      <p:ext uri="{BB962C8B-B14F-4D97-AF65-F5344CB8AC3E}">
        <p14:creationId xmlns:p14="http://schemas.microsoft.com/office/powerpoint/2010/main" val="33113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rvation New Colours">
      <a:dk1>
        <a:srgbClr val="1F2021"/>
      </a:dk1>
      <a:lt1>
        <a:srgbClr val="FFFFFF"/>
      </a:lt1>
      <a:dk2>
        <a:srgbClr val="1F2021"/>
      </a:dk2>
      <a:lt2>
        <a:srgbClr val="FFFFFF"/>
      </a:lt2>
      <a:accent1>
        <a:srgbClr val="6AB023"/>
      </a:accent1>
      <a:accent2>
        <a:srgbClr val="0087DC"/>
      </a:accent2>
      <a:accent3>
        <a:srgbClr val="FDBB30"/>
      </a:accent3>
      <a:accent4>
        <a:srgbClr val="DC241F"/>
      </a:accent4>
      <a:accent5>
        <a:srgbClr val="70147A"/>
      </a:accent5>
      <a:accent6>
        <a:srgbClr val="FFFF00"/>
      </a:accent6>
      <a:hlink>
        <a:srgbClr val="005658"/>
      </a:hlink>
      <a:folHlink>
        <a:srgbClr val="767779"/>
      </a:folHlink>
    </a:clrScheme>
    <a:fontScheme name="Survation">
      <a:majorFont>
        <a:latin typeface="Frank Regular"/>
        <a:ea typeface=""/>
        <a:cs typeface=""/>
      </a:majorFont>
      <a:minorFont>
        <a:latin typeface="Frank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Survation New Colours">
      <a:dk1>
        <a:srgbClr val="1F2021"/>
      </a:dk1>
      <a:lt1>
        <a:srgbClr val="FFFFFF"/>
      </a:lt1>
      <a:dk2>
        <a:srgbClr val="1F2021"/>
      </a:dk2>
      <a:lt2>
        <a:srgbClr val="FFFFFF"/>
      </a:lt2>
      <a:accent1>
        <a:srgbClr val="6AB023"/>
      </a:accent1>
      <a:accent2>
        <a:srgbClr val="0087DC"/>
      </a:accent2>
      <a:accent3>
        <a:srgbClr val="FDBB30"/>
      </a:accent3>
      <a:accent4>
        <a:srgbClr val="DC241F"/>
      </a:accent4>
      <a:accent5>
        <a:srgbClr val="70147A"/>
      </a:accent5>
      <a:accent6>
        <a:srgbClr val="FFFF00"/>
      </a:accent6>
      <a:hlink>
        <a:srgbClr val="005658"/>
      </a:hlink>
      <a:folHlink>
        <a:srgbClr val="767779"/>
      </a:folHlink>
    </a:clrScheme>
    <a:fontScheme name="Survation">
      <a:majorFont>
        <a:latin typeface="Frank Regular"/>
        <a:ea typeface=""/>
        <a:cs typeface=""/>
      </a:majorFont>
      <a:minorFont>
        <a:latin typeface="Frank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Survation New Colours">
      <a:dk1>
        <a:srgbClr val="1F2021"/>
      </a:dk1>
      <a:lt1>
        <a:srgbClr val="FFFFFF"/>
      </a:lt1>
      <a:dk2>
        <a:srgbClr val="1F2021"/>
      </a:dk2>
      <a:lt2>
        <a:srgbClr val="FFFFFF"/>
      </a:lt2>
      <a:accent1>
        <a:srgbClr val="6AB023"/>
      </a:accent1>
      <a:accent2>
        <a:srgbClr val="0087DC"/>
      </a:accent2>
      <a:accent3>
        <a:srgbClr val="FDBB30"/>
      </a:accent3>
      <a:accent4>
        <a:srgbClr val="DC241F"/>
      </a:accent4>
      <a:accent5>
        <a:srgbClr val="70147A"/>
      </a:accent5>
      <a:accent6>
        <a:srgbClr val="FFFF00"/>
      </a:accent6>
      <a:hlink>
        <a:srgbClr val="005658"/>
      </a:hlink>
      <a:folHlink>
        <a:srgbClr val="767779"/>
      </a:folHlink>
    </a:clrScheme>
    <a:fontScheme name="Survation">
      <a:majorFont>
        <a:latin typeface="Frank Regular"/>
        <a:ea typeface=""/>
        <a:cs typeface=""/>
      </a:majorFont>
      <a:minorFont>
        <a:latin typeface="Frank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Survation New Colours">
      <a:dk1>
        <a:srgbClr val="1F2021"/>
      </a:dk1>
      <a:lt1>
        <a:srgbClr val="FFFFFF"/>
      </a:lt1>
      <a:dk2>
        <a:srgbClr val="1F2021"/>
      </a:dk2>
      <a:lt2>
        <a:srgbClr val="FFFFFF"/>
      </a:lt2>
      <a:accent1>
        <a:srgbClr val="6AB023"/>
      </a:accent1>
      <a:accent2>
        <a:srgbClr val="0087DC"/>
      </a:accent2>
      <a:accent3>
        <a:srgbClr val="FDBB30"/>
      </a:accent3>
      <a:accent4>
        <a:srgbClr val="DC241F"/>
      </a:accent4>
      <a:accent5>
        <a:srgbClr val="70147A"/>
      </a:accent5>
      <a:accent6>
        <a:srgbClr val="FFFF00"/>
      </a:accent6>
      <a:hlink>
        <a:srgbClr val="005658"/>
      </a:hlink>
      <a:folHlink>
        <a:srgbClr val="767779"/>
      </a:folHlink>
    </a:clrScheme>
    <a:fontScheme name="Survation">
      <a:majorFont>
        <a:latin typeface="Frank Regular"/>
        <a:ea typeface=""/>
        <a:cs typeface=""/>
      </a:majorFont>
      <a:minorFont>
        <a:latin typeface="Frank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Survation New Colours">
      <a:dk1>
        <a:srgbClr val="1F2021"/>
      </a:dk1>
      <a:lt1>
        <a:srgbClr val="FFFFFF"/>
      </a:lt1>
      <a:dk2>
        <a:srgbClr val="1F2021"/>
      </a:dk2>
      <a:lt2>
        <a:srgbClr val="FFFFFF"/>
      </a:lt2>
      <a:accent1>
        <a:srgbClr val="6AB023"/>
      </a:accent1>
      <a:accent2>
        <a:srgbClr val="0087DC"/>
      </a:accent2>
      <a:accent3>
        <a:srgbClr val="FDBB30"/>
      </a:accent3>
      <a:accent4>
        <a:srgbClr val="DC241F"/>
      </a:accent4>
      <a:accent5>
        <a:srgbClr val="70147A"/>
      </a:accent5>
      <a:accent6>
        <a:srgbClr val="FFFF00"/>
      </a:accent6>
      <a:hlink>
        <a:srgbClr val="005658"/>
      </a:hlink>
      <a:folHlink>
        <a:srgbClr val="76777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Survation New Colours">
      <a:dk1>
        <a:srgbClr val="1F2021"/>
      </a:dk1>
      <a:lt1>
        <a:srgbClr val="FFFFFF"/>
      </a:lt1>
      <a:dk2>
        <a:srgbClr val="1F2021"/>
      </a:dk2>
      <a:lt2>
        <a:srgbClr val="FFFFFF"/>
      </a:lt2>
      <a:accent1>
        <a:srgbClr val="6AB023"/>
      </a:accent1>
      <a:accent2>
        <a:srgbClr val="0087DC"/>
      </a:accent2>
      <a:accent3>
        <a:srgbClr val="FDBB30"/>
      </a:accent3>
      <a:accent4>
        <a:srgbClr val="DC241F"/>
      </a:accent4>
      <a:accent5>
        <a:srgbClr val="70147A"/>
      </a:accent5>
      <a:accent6>
        <a:srgbClr val="FFFF00"/>
      </a:accent6>
      <a:hlink>
        <a:srgbClr val="005658"/>
      </a:hlink>
      <a:folHlink>
        <a:srgbClr val="767779"/>
      </a:folHlink>
    </a:clrScheme>
    <a:fontScheme name="Survation">
      <a:majorFont>
        <a:latin typeface="Frank Regular"/>
        <a:ea typeface=""/>
        <a:cs typeface=""/>
      </a:majorFont>
      <a:minorFont>
        <a:latin typeface="Frank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</TotalTime>
  <Words>511</Words>
  <Application>Microsoft Office PowerPoint</Application>
  <PresentationFormat>Widescreen</PresentationFormat>
  <Paragraphs>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Frank Regular</vt:lpstr>
      <vt:lpstr>Frank Regular</vt:lpstr>
      <vt:lpstr>Office Theme</vt:lpstr>
      <vt:lpstr>3_Office Theme</vt:lpstr>
      <vt:lpstr>2_Office Theme</vt:lpstr>
      <vt:lpstr>1_Office Theme</vt:lpstr>
      <vt:lpstr>4_Office Theme</vt:lpstr>
      <vt:lpstr>5_Office Theme</vt:lpstr>
      <vt:lpstr> Methodology: Telephone and Online Interviews of Muslim Adults living in the UK. Fieldwork: 15/07/24-29/07/24 Sample size: 550   </vt:lpstr>
      <vt:lpstr>Q1. Over the past year, do you think that anti-Muslim hate in society has increased, stayed the same or decreased in the UK? </vt:lpstr>
      <vt:lpstr>Q2. Have you or have you not experienced any incidents of anti-Muslim hatred in the last year?</vt:lpstr>
      <vt:lpstr>Q3. In the last year, which of the following have you personally experienced? </vt:lpstr>
      <vt:lpstr>Q4. You said you experienced at least one physical act of anti-muslim hate  Where did this (or these) incident(s) happen?</vt:lpstr>
      <vt:lpstr>Q5. You said you experienced at least one verbal act of anti-muslim hate. Where did this (or these) incident(s) happen? </vt:lpstr>
      <vt:lpstr>Q6. You said you experienced at least one physical attack in the last year  Did this (or these) occur:</vt:lpstr>
      <vt:lpstr>Q7. You said you experienced at least one verbal attack in the last year  Did this (or these) occur:</vt:lpstr>
      <vt:lpstr>Q8. You said you experienced at least one incident of online abuse in the last year  Did this (or these) occur:</vt:lpstr>
      <vt:lpstr>Q9. Thinking about the physical attack (or attacks) you experienced, did you take any of the following actions? </vt:lpstr>
      <vt:lpstr>Q10. Thinking about the verbal attack (or attacks) you experienced, did you take any of the following actions?</vt:lpstr>
      <vt:lpstr>Q11. Thinking about the incident (or incidents) of online abuse you experienced, did you take any of the following actions?</vt:lpstr>
      <vt:lpstr>Q12. On a scale of 0-10 where 10 means you feel very safe and 0 is not safe at all, how safe have you felt since October 7th?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 Mehra</dc:creator>
  <cp:lastModifiedBy>Fiyaz</cp:lastModifiedBy>
  <cp:revision>313</cp:revision>
  <dcterms:created xsi:type="dcterms:W3CDTF">2020-04-27T15:49:55Z</dcterms:created>
  <dcterms:modified xsi:type="dcterms:W3CDTF">2024-07-31T21:55:11Z</dcterms:modified>
</cp:coreProperties>
</file>